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386" r:id="rId7"/>
    <p:sldId id="269" r:id="rId8"/>
    <p:sldId id="377" r:id="rId9"/>
    <p:sldId id="385" r:id="rId10"/>
    <p:sldId id="344" r:id="rId11"/>
    <p:sldId id="373" r:id="rId12"/>
    <p:sldId id="408" r:id="rId13"/>
    <p:sldId id="271" r:id="rId14"/>
    <p:sldId id="372" r:id="rId15"/>
    <p:sldId id="374" r:id="rId16"/>
    <p:sldId id="345" r:id="rId17"/>
    <p:sldId id="375" r:id="rId18"/>
    <p:sldId id="376" r:id="rId19"/>
    <p:sldId id="379" r:id="rId20"/>
    <p:sldId id="281" r:id="rId21"/>
    <p:sldId id="430" r:id="rId22"/>
    <p:sldId id="429" r:id="rId23"/>
    <p:sldId id="381" r:id="rId24"/>
    <p:sldId id="382" r:id="rId25"/>
    <p:sldId id="380" r:id="rId26"/>
    <p:sldId id="384" r:id="rId27"/>
    <p:sldId id="383" r:id="rId28"/>
    <p:sldId id="388" r:id="rId29"/>
    <p:sldId id="432" r:id="rId30"/>
    <p:sldId id="435" r:id="rId31"/>
    <p:sldId id="433" r:id="rId32"/>
    <p:sldId id="320" r:id="rId33"/>
    <p:sldId id="431" r:id="rId34"/>
    <p:sldId id="266" r:id="rId35"/>
    <p:sldId id="390" r:id="rId36"/>
    <p:sldId id="389" r:id="rId37"/>
    <p:sldId id="436" r:id="rId38"/>
    <p:sldId id="434" r:id="rId39"/>
    <p:sldId id="293" r:id="rId4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5294BA"/>
    <a:srgbClr val="612A2B"/>
    <a:srgbClr val="6298BA"/>
    <a:srgbClr val="5BD7D0"/>
    <a:srgbClr val="2DB7B2"/>
    <a:srgbClr val="32DAD4"/>
    <a:srgbClr val="4C86AE"/>
    <a:srgbClr val="6AA4C4"/>
    <a:srgbClr val="23B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8791" autoAdjust="0"/>
  </p:normalViewPr>
  <p:slideViewPr>
    <p:cSldViewPr snapToGrid="0">
      <p:cViewPr varScale="1">
        <p:scale>
          <a:sx n="74" d="100"/>
          <a:sy n="74" d="100"/>
        </p:scale>
        <p:origin x="540" y="66"/>
      </p:cViewPr>
      <p:guideLst>
        <p:guide orient="horz" pos="2186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4FAC8-256A-41C1-A953-7BC1346C89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21FAF-9649-42DA-91A5-8EB310041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file:///C:\Users\lenovo\AppData\Local\Temp\wps\INetCache\ad6ba0fbeac9c27d62f085cf720295e8" TargetMode="External"/><Relationship Id="rId2" Type="http://schemas.openxmlformats.org/officeDocument/2006/relationships/image" Target="../media/image13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jpeg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1.xml"/><Relationship Id="rId3" Type="http://schemas.openxmlformats.org/officeDocument/2006/relationships/image" Target="file:///C:\Users\lenovo\AppData\Local\Temp\wps\INetCache\0bc20a83e5fec84a4e9b9d951097dcd8" TargetMode="External"/><Relationship Id="rId2" Type="http://schemas.openxmlformats.org/officeDocument/2006/relationships/image" Target="../media/image31.jpeg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1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3" b="11760"/>
          <a:stretch>
            <a:fillRect/>
          </a:stretch>
        </p:blipFill>
        <p:spPr>
          <a:xfrm>
            <a:off x="1270" y="0"/>
            <a:ext cx="12192000" cy="471696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53" y="4500757"/>
            <a:ext cx="12192000" cy="11875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53" y="4619511"/>
            <a:ext cx="12192000" cy="2238489"/>
          </a:xfrm>
          <a:prstGeom prst="rect">
            <a:avLst/>
          </a:prstGeom>
          <a:solidFill>
            <a:srgbClr val="529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942082" y="4619635"/>
            <a:ext cx="831088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7500" b="1" spc="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老年友善服务</a:t>
            </a:r>
            <a:endParaRPr lang="zh-CN" sz="7500" b="1" spc="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28"/>
          <p:cNvSpPr txBox="1"/>
          <p:nvPr/>
        </p:nvSpPr>
        <p:spPr>
          <a:xfrm>
            <a:off x="4287520" y="6204585"/>
            <a:ext cx="361632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2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ea"/>
              </a:rPr>
              <a:t>     </a:t>
            </a:r>
            <a:r>
              <a:rPr lang="en-US" altLang="zh-CN" sz="2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ea"/>
              </a:rPr>
              <a:t>  </a:t>
            </a:r>
            <a:endParaRPr lang="zh-CN" altLang="en-US" sz="2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49495" y="5774690"/>
            <a:ext cx="249174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200" b="1">
                <a:solidFill>
                  <a:schemeClr val="bg1"/>
                </a:solidFill>
              </a:rPr>
              <a:t>中江县中医院</a:t>
            </a:r>
            <a:endParaRPr lang="zh-CN" altLang="en-US" sz="22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ldLvl="0" animBg="1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43559" y="21593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696450" y="327660"/>
            <a:ext cx="1757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Text Placeholder 8"/>
          <p:cNvSpPr txBox="1"/>
          <p:nvPr/>
        </p:nvSpPr>
        <p:spPr>
          <a:xfrm>
            <a:off x="678180" y="937260"/>
            <a:ext cx="478472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marL="36195" algn="ctr" fontAlgn="auto">
              <a:lnSpc>
                <a:spcPct val="200000"/>
              </a:lnSpc>
            </a:pPr>
            <a:r>
              <a:rPr lang="en-US" altLang="zh-CN" sz="1800">
                <a:solidFill>
                  <a:srgbClr val="5294BA"/>
                </a:solidFill>
                <a:sym typeface="+mn-ea"/>
              </a:rPr>
              <a:t>“</a:t>
            </a:r>
            <a:r>
              <a:rPr lang="zh-CN" altLang="en-US" sz="1800">
                <a:solidFill>
                  <a:srgbClr val="5294BA"/>
                </a:solidFill>
                <a:sym typeface="+mn-ea"/>
              </a:rPr>
              <a:t>友善服务</a:t>
            </a:r>
            <a:r>
              <a:rPr lang="en-US" altLang="zh-CN" sz="1800">
                <a:solidFill>
                  <a:srgbClr val="5294BA"/>
                </a:solidFill>
                <a:sym typeface="+mn-ea"/>
              </a:rPr>
              <a:t>”</a:t>
            </a:r>
            <a:r>
              <a:rPr lang="zh-CN" altLang="en-US" sz="1800">
                <a:solidFill>
                  <a:srgbClr val="5294BA"/>
                </a:solidFill>
                <a:sym typeface="+mn-ea"/>
              </a:rPr>
              <a:t>要有主动意识</a:t>
            </a:r>
            <a:endParaRPr lang="en-US" altLang="zh-CN" sz="1800" b="0" spc="100" dirty="0"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75360" y="127635"/>
            <a:ext cx="8418195" cy="537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685165"/>
            <a:r>
              <a:rPr sz="2900">
                <a:sym typeface="+mn-ea"/>
              </a:rPr>
              <a:t>敬老从心开始|助老从我做起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20790" y="953770"/>
            <a:ext cx="5189855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0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       </a:t>
            </a:r>
            <a:r>
              <a:rPr lang="zh-CN" altLang="en-US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医院里经常会有这样的情况，一个大爷站在那里四处张望，或者在一层楼里来回找寻，而路过的工作人员却而视而不见；</a:t>
            </a:r>
            <a:endParaRPr lang="zh-CN" altLang="en-US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fontAlgn="auto">
              <a:lnSpc>
                <a:spcPct val="150000"/>
              </a:lnSpc>
              <a:buClrTx/>
              <a:buSzTx/>
              <a:buFontTx/>
            </a:pPr>
            <a:r>
              <a:rPr lang="en-US" altLang="zh-CN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       </a:t>
            </a:r>
            <a:r>
              <a:rPr lang="zh-CN" altLang="en-US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一家医院虽然医术很重要，同样服务也一样重要。医院是患者就医问药的场所，是社会公共服务的窗口。特别老年患者，因文化水平、行动不便、身体机能退化、无人陪同等一系列因素使得他们就医更加困难。帮助老年患者不仅是导医或志愿者的工作，</a:t>
            </a:r>
            <a:r>
              <a:rPr lang="zh-CN" altLang="en-US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需要医院每一位员工都从我做起，</a:t>
            </a:r>
            <a:r>
              <a:rPr lang="zh-CN" altLang="en-US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不论你是领导、医生、护士还是清洁人员，</a:t>
            </a:r>
            <a:r>
              <a:rPr lang="zh-CN" altLang="en-US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都拥有主动为患者服务的意识，行动起来，</a:t>
            </a:r>
            <a:r>
              <a:rPr lang="zh-CN" altLang="en-US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这样才能为患者提供人性化的优质服务</a:t>
            </a:r>
            <a:r>
              <a:rPr lang="zh-CN" altLang="en-US" sz="20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。</a:t>
            </a:r>
            <a:endParaRPr lang="zh-CN" altLang="en-US" sz="20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727710" y="2141855"/>
            <a:ext cx="4735195" cy="325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" b="11275"/>
          <a:stretch>
            <a:fillRect/>
          </a:stretch>
        </p:blipFill>
        <p:spPr>
          <a:xfrm>
            <a:off x="-2" y="0"/>
            <a:ext cx="12192001" cy="482687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158587" y="3234210"/>
            <a:ext cx="5516739" cy="2756869"/>
          </a:xfrm>
          <a:prstGeom prst="rect">
            <a:avLst/>
          </a:prstGeom>
          <a:solidFill>
            <a:srgbClr val="6AA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8024330" y="2579789"/>
            <a:ext cx="1633322" cy="1633913"/>
            <a:chOff x="1399488" y="1373932"/>
            <a:chExt cx="1225151" cy="1225151"/>
          </a:xfrm>
        </p:grpSpPr>
        <p:sp>
          <p:nvSpPr>
            <p:cNvPr id="19" name="椭圆 18"/>
            <p:cNvSpPr/>
            <p:nvPr/>
          </p:nvSpPr>
          <p:spPr>
            <a:xfrm>
              <a:off x="1399488" y="1373932"/>
              <a:ext cx="1225151" cy="12251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4C86A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428747" y="1707654"/>
              <a:ext cx="1151246" cy="6223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rgbClr val="4C86AE"/>
                  </a:solidFill>
                  <a:latin typeface="Impact" panose="020B0806030902050204" pitchFamily="34" charset="0"/>
                </a:rPr>
                <a:t>Part3</a:t>
              </a:r>
              <a:endParaRPr lang="zh-CN" altLang="en-US" sz="4800" dirty="0">
                <a:solidFill>
                  <a:srgbClr val="4C86A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746875" y="4604385"/>
            <a:ext cx="4455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医院老年友善服务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345" y="5571490"/>
            <a:ext cx="6009005" cy="643890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rgbClr val="4C86AE"/>
                </a:solidFill>
                <a:latin typeface="微软雅黑" panose="020B0503020204020204" charset="-122"/>
                <a:ea typeface="微软雅黑" panose="020B0503020204020204" charset="-122"/>
              </a:rPr>
              <a:t>拥有良好的医院服务礼仪</a:t>
            </a:r>
            <a:endParaRPr lang="zh-CN" altLang="en-US" sz="3600" b="1" dirty="0">
              <a:solidFill>
                <a:srgbClr val="4C86A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>
                <a:solidFill>
                  <a:schemeClr val="tx1"/>
                </a:solidFill>
                <a:sym typeface="+mn-ea"/>
              </a:rPr>
              <a:t>良好的医院服务礼仪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43559" y="21593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696450" y="327660"/>
            <a:ext cx="1757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Text Placeholder 8"/>
          <p:cNvSpPr txBox="1"/>
          <p:nvPr/>
        </p:nvSpPr>
        <p:spPr>
          <a:xfrm>
            <a:off x="6407150" y="1370330"/>
            <a:ext cx="5170170" cy="4062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marL="36195" algn="l" fontAlgn="auto">
              <a:lnSpc>
                <a:spcPct val="200000"/>
              </a:lnSpc>
            </a:pPr>
            <a:r>
              <a:rPr lang="en-US" altLang="zh-CN" spc="1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Arial" panose="020B0604020202020204" pitchFamily="34" charset="0"/>
              </a:rPr>
              <a:t>  </a:t>
            </a:r>
            <a:r>
              <a:rPr lang="en-US" altLang="zh-CN" sz="1400" spc="1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Arial" panose="020B0604020202020204" pitchFamily="34" charset="0"/>
              </a:rPr>
              <a:t>   </a:t>
            </a:r>
            <a:r>
              <a:rPr lang="zh-CN" altLang="en-US" sz="1400" spc="1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Arial" panose="020B0604020202020204" pitchFamily="34" charset="0"/>
              </a:rPr>
              <a:t>医院服务礼仪是对医院员工的言行举止的体现，一个好的医院与员工有着密切关系，员工的言行举止都能体现出这个医院的服务水平。</a:t>
            </a:r>
            <a:endParaRPr lang="zh-CN" altLang="en-US" sz="1400" spc="100" dirty="0">
              <a:solidFill>
                <a:schemeClr val="tx1">
                  <a:lumMod val="65000"/>
                  <a:lumOff val="35000"/>
                </a:schemeClr>
              </a:solidFill>
              <a:uFillTx/>
              <a:sym typeface="Arial" panose="020B0604020202020204" pitchFamily="34" charset="0"/>
            </a:endParaRPr>
          </a:p>
          <a:p>
            <a:pPr marL="36195" algn="l" fontAlgn="auto">
              <a:lnSpc>
                <a:spcPct val="200000"/>
              </a:lnSpc>
            </a:pPr>
            <a:r>
              <a:rPr lang="en-US" altLang="zh-CN" sz="1400" spc="1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Arial" panose="020B0604020202020204" pitchFamily="34" charset="0"/>
              </a:rPr>
              <a:t>         </a:t>
            </a:r>
            <a:r>
              <a:rPr lang="en-US" altLang="zh-CN" sz="14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sym typeface="Arial" panose="020B0604020202020204" pitchFamily="34" charset="0"/>
              </a:rPr>
              <a:t> </a:t>
            </a:r>
            <a:r>
              <a:rPr lang="zh-CN" altLang="en-US" sz="14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sym typeface="Arial" panose="020B0604020202020204" pitchFamily="34" charset="0"/>
              </a:rPr>
              <a:t>良好的医院服务礼仪包括：</a:t>
            </a:r>
            <a:endParaRPr lang="zh-CN" altLang="en-US" sz="14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sym typeface="Arial" panose="020B0604020202020204" pitchFamily="34" charset="0"/>
            </a:endParaRPr>
          </a:p>
          <a:p>
            <a:pPr marL="36195" algn="l" fontAlgn="auto">
              <a:lnSpc>
                <a:spcPct val="200000"/>
              </a:lnSpc>
            </a:pPr>
            <a:r>
              <a:rPr lang="en-US" altLang="zh-CN" sz="14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sym typeface="Arial" panose="020B0604020202020204" pitchFamily="34" charset="0"/>
              </a:rPr>
              <a:t>          1</a:t>
            </a:r>
            <a:r>
              <a:rPr lang="zh-CN" altLang="en-US" sz="14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sym typeface="Arial" panose="020B0604020202020204" pitchFamily="34" charset="0"/>
              </a:rPr>
              <a:t>、礼仪的原则；</a:t>
            </a:r>
            <a:endParaRPr lang="en-US" altLang="zh-CN" sz="14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sym typeface="Arial" panose="020B0604020202020204" pitchFamily="34" charset="0"/>
            </a:endParaRPr>
          </a:p>
          <a:p>
            <a:pPr marL="36195" algn="l" fontAlgn="auto">
              <a:lnSpc>
                <a:spcPct val="200000"/>
              </a:lnSpc>
            </a:pPr>
            <a:r>
              <a:rPr lang="en-US" altLang="zh-CN" sz="14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sym typeface="Arial" panose="020B0604020202020204" pitchFamily="34" charset="0"/>
              </a:rPr>
              <a:t>          2</a:t>
            </a:r>
            <a:r>
              <a:rPr lang="zh-CN" altLang="en-US" sz="14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sym typeface="Arial" panose="020B0604020202020204" pitchFamily="34" charset="0"/>
              </a:rPr>
              <a:t>、仪容、仪表礼仪；</a:t>
            </a:r>
            <a:endParaRPr lang="zh-CN" altLang="en-US" sz="14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sym typeface="Arial" panose="020B0604020202020204" pitchFamily="34" charset="0"/>
            </a:endParaRPr>
          </a:p>
          <a:p>
            <a:pPr marL="36195" algn="l" fontAlgn="auto">
              <a:lnSpc>
                <a:spcPct val="200000"/>
              </a:lnSpc>
            </a:pPr>
            <a:r>
              <a:rPr lang="en-US" altLang="zh-CN" sz="14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sym typeface="Arial" panose="020B0604020202020204" pitchFamily="34" charset="0"/>
              </a:rPr>
              <a:t>          3</a:t>
            </a:r>
            <a:r>
              <a:rPr lang="zh-CN" altLang="en-US" sz="14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sym typeface="Arial" panose="020B0604020202020204" pitchFamily="34" charset="0"/>
              </a:rPr>
              <a:t>、行为举止礼仪；</a:t>
            </a:r>
            <a:endParaRPr lang="zh-CN" altLang="en-US" sz="14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sym typeface="Arial" panose="020B0604020202020204" pitchFamily="34" charset="0"/>
            </a:endParaRPr>
          </a:p>
          <a:p>
            <a:pPr marL="36195" algn="l" fontAlgn="auto">
              <a:lnSpc>
                <a:spcPct val="200000"/>
              </a:lnSpc>
            </a:pPr>
            <a:r>
              <a:rPr lang="en-US" altLang="zh-CN" sz="14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sym typeface="Arial" panose="020B0604020202020204" pitchFamily="34" charset="0"/>
              </a:rPr>
              <a:t>          4</a:t>
            </a:r>
            <a:r>
              <a:rPr lang="zh-CN" altLang="en-US" sz="14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sym typeface="Arial" panose="020B0604020202020204" pitchFamily="34" charset="0"/>
              </a:rPr>
              <a:t>、语言礼仪；</a:t>
            </a:r>
            <a:endParaRPr lang="zh-CN" altLang="en-US" sz="14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sym typeface="Arial" panose="020B0604020202020204" pitchFamily="34" charset="0"/>
            </a:endParaRPr>
          </a:p>
          <a:p>
            <a:pPr marL="36195" algn="l" fontAlgn="auto">
              <a:lnSpc>
                <a:spcPct val="200000"/>
              </a:lnSpc>
            </a:pPr>
            <a:r>
              <a:rPr lang="en-US" altLang="zh-CN" sz="14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sym typeface="Arial" panose="020B0604020202020204" pitchFamily="34" charset="0"/>
              </a:rPr>
              <a:t>          5</a:t>
            </a:r>
            <a:r>
              <a:rPr lang="zh-CN" altLang="en-US" sz="14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sym typeface="Arial" panose="020B0604020202020204" pitchFamily="34" charset="0"/>
              </a:rPr>
              <a:t>、日常工作礼仪；</a:t>
            </a:r>
            <a:endParaRPr lang="zh-CN" altLang="en-US" sz="14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095" y="1380490"/>
            <a:ext cx="5429250" cy="405257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58340" y="5584825"/>
            <a:ext cx="2342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5294BA"/>
                </a:solidFill>
              </a:rPr>
              <a:t>仁爱  敬业  务实  进取</a:t>
            </a:r>
            <a:endParaRPr lang="zh-CN" altLang="en-US" b="1">
              <a:solidFill>
                <a:srgbClr val="5294BA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22830" y="927735"/>
            <a:ext cx="16135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医院服务礼仪</a:t>
            </a:r>
            <a:r>
              <a:rPr lang="en-US" altLang="zh-CN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>
                <a:solidFill>
                  <a:schemeClr val="tx1"/>
                </a:solidFill>
                <a:sym typeface="+mn-ea"/>
              </a:rPr>
              <a:t>良好的医院服务礼仪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43559" y="21593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696450" y="327660"/>
            <a:ext cx="1757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Text Placeholder 8"/>
          <p:cNvSpPr txBox="1"/>
          <p:nvPr/>
        </p:nvSpPr>
        <p:spPr>
          <a:xfrm>
            <a:off x="1082675" y="1247140"/>
            <a:ext cx="9895840" cy="4678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marR="0" lvl="0" algn="l" defTabSz="914400" rtl="0" latinLnBrk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</a:pPr>
            <a:r>
              <a:rPr lang="zh-CN" altLang="en-US" sz="1800">
                <a:solidFill>
                  <a:srgbClr val="5294BA"/>
                </a:solidFill>
                <a:latin typeface="+mn-lt"/>
                <a:ea typeface="+mn-ea"/>
                <a:cs typeface="+mn-cs"/>
                <a:sym typeface="+mn-ea"/>
              </a:rPr>
              <a:t>自律原则</a:t>
            </a:r>
            <a:r>
              <a:rPr lang="zh-CN" altLang="en-US" b="0">
                <a:solidFill>
                  <a:schemeClr val="tx1"/>
                </a:solidFill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：在学习、应用礼仪时，首先要做到自我要求、自我约束、自我控制、自我反省、自我检点。</a:t>
            </a:r>
            <a:endParaRPr lang="zh-CN" altLang="en-US" b="0">
              <a:solidFill>
                <a:schemeClr val="tx1"/>
              </a:solidFill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  <a:sym typeface="+mn-ea"/>
            </a:endParaRPr>
          </a:p>
          <a:p>
            <a:pPr marR="0" lvl="0" algn="l" defTabSz="914400" rtl="0" latinLnBrk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</a:pPr>
            <a:r>
              <a:rPr lang="zh-CN" altLang="en-US" sz="1800">
                <a:solidFill>
                  <a:srgbClr val="5294BA"/>
                </a:solidFill>
                <a:latin typeface="+mn-lt"/>
                <a:ea typeface="+mn-ea"/>
                <a:cs typeface="+mn-cs"/>
                <a:sym typeface="+mn-ea"/>
              </a:rPr>
              <a:t>尊重原则</a:t>
            </a:r>
            <a:r>
              <a:rPr lang="zh-CN" altLang="en-US" b="0">
                <a:solidFill>
                  <a:schemeClr val="tx1"/>
                </a:solidFill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：尊重是礼仪的核心内涵。在人际交往中，尊重他人是赢得良好人际关系的首要前提，在人际互动中，礼仪即表现为尊重他人，同时，也尊重自己。</a:t>
            </a:r>
            <a:endParaRPr lang="zh-CN" altLang="en-US" b="0">
              <a:solidFill>
                <a:schemeClr val="tx1"/>
              </a:solidFill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  <a:sym typeface="+mn-ea"/>
            </a:endParaRPr>
          </a:p>
          <a:p>
            <a:pPr marR="0" lvl="0" algn="l" defTabSz="914400" rtl="0" latinLnBrk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</a:pPr>
            <a:r>
              <a:rPr lang="zh-CN" altLang="en-US" sz="1800">
                <a:solidFill>
                  <a:srgbClr val="5294BA"/>
                </a:solidFill>
                <a:latin typeface="+mn-lt"/>
                <a:ea typeface="+mn-ea"/>
                <a:cs typeface="+mn-cs"/>
                <a:sym typeface="+mn-ea"/>
              </a:rPr>
              <a:t>宽容的原则</a:t>
            </a:r>
            <a:r>
              <a:rPr lang="zh-CN" altLang="en-US" b="0">
                <a:solidFill>
                  <a:schemeClr val="tx1"/>
                </a:solidFill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：严以律己，宽以待人，在人际交往中，多包容、多体谅、多理解他人，多站在对方的立场去想问题，接纳对方合理的言行。</a:t>
            </a:r>
            <a:endParaRPr lang="zh-CN" altLang="en-US" b="0">
              <a:solidFill>
                <a:schemeClr val="tx1"/>
              </a:solidFill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  <a:sym typeface="+mn-ea"/>
            </a:endParaRPr>
          </a:p>
          <a:p>
            <a:pPr marR="0" lvl="0" algn="l" defTabSz="914400" rtl="0" latinLnBrk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</a:pPr>
            <a:r>
              <a:rPr lang="zh-CN" altLang="en-US" sz="1800">
                <a:solidFill>
                  <a:srgbClr val="5294BA"/>
                </a:solidFill>
                <a:latin typeface="+mn-lt"/>
                <a:ea typeface="+mn-ea"/>
                <a:cs typeface="+mn-cs"/>
                <a:sym typeface="+mn-ea"/>
              </a:rPr>
              <a:t>平等原则</a:t>
            </a:r>
            <a:r>
              <a:rPr lang="zh-CN" altLang="en-US" b="0">
                <a:solidFill>
                  <a:schemeClr val="tx1"/>
                </a:solidFill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：交往中不能因为对方的年龄、性别、性格、文化、职业、身份、地位、财富以及与自己的关系远近等方面不同，就厚此薄彼，区别对待。</a:t>
            </a:r>
            <a:endParaRPr kumimoji="0" lang="zh-CN" altLang="en-US" b="0" i="0" u="none" strike="noStrike" cap="none" spc="0" normalizeH="0" baseline="0">
              <a:solidFill>
                <a:schemeClr val="tx1"/>
              </a:solidFill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marR="0" lvl="0" algn="l" defTabSz="914400" rtl="0" latinLnBrk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</a:pPr>
            <a:r>
              <a:rPr lang="zh-CN" altLang="en-US" sz="1800">
                <a:solidFill>
                  <a:srgbClr val="5294BA"/>
                </a:solidFill>
                <a:latin typeface="+mn-lt"/>
                <a:ea typeface="+mn-ea"/>
                <a:cs typeface="+mn-cs"/>
                <a:sym typeface="+mn-ea"/>
              </a:rPr>
              <a:t>从俗原则</a:t>
            </a:r>
            <a:r>
              <a:rPr lang="zh-CN" altLang="en-US" b="0">
                <a:solidFill>
                  <a:schemeClr val="tx1"/>
                </a:solidFill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：由于国情、民族、文化背景的不同，要做到如乡随俗，与绝大多数人的习惯做法保持一致，切勿目中无人，自以为是。</a:t>
            </a:r>
            <a:endParaRPr kumimoji="0" lang="zh-CN" altLang="en-US" b="0" i="0" u="none" strike="noStrike" cap="none" spc="0" normalizeH="0" baseline="0">
              <a:solidFill>
                <a:schemeClr val="tx1"/>
              </a:solidFill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marR="0" lvl="0" algn="l" defTabSz="914400" rtl="0" latinLnBrk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</a:pPr>
            <a:r>
              <a:rPr lang="zh-CN" altLang="en-US" sz="1800">
                <a:solidFill>
                  <a:srgbClr val="5294BA"/>
                </a:solidFill>
                <a:latin typeface="+mn-lt"/>
                <a:ea typeface="+mn-ea"/>
                <a:cs typeface="+mn-cs"/>
                <a:sym typeface="+mn-ea"/>
              </a:rPr>
              <a:t>真诚原则</a:t>
            </a:r>
            <a:r>
              <a:rPr lang="zh-CN" altLang="en-US" b="0">
                <a:solidFill>
                  <a:schemeClr val="tx1"/>
                </a:solidFill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：真诚是人与人相处的基本态度，是一个人内在与外在道德的统一。</a:t>
            </a:r>
            <a:endParaRPr kumimoji="0" lang="zh-CN" altLang="en-US" b="0" i="0" u="none" strike="noStrike" cap="none" spc="0" normalizeH="0" baseline="0">
              <a:solidFill>
                <a:schemeClr val="tx1"/>
              </a:solidFill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marR="0" lvl="0" algn="l" defTabSz="914400" rtl="0" latinLnBrk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</a:pPr>
            <a:r>
              <a:rPr lang="zh-CN" altLang="en-US" sz="1800">
                <a:solidFill>
                  <a:srgbClr val="5294BA"/>
                </a:solidFill>
                <a:latin typeface="+mn-lt"/>
                <a:ea typeface="+mn-ea"/>
                <a:cs typeface="+mn-cs"/>
                <a:sym typeface="+mn-ea"/>
              </a:rPr>
              <a:t>适度的原则</a:t>
            </a:r>
            <a:r>
              <a:rPr lang="zh-CN" altLang="en-US" b="0">
                <a:solidFill>
                  <a:schemeClr val="tx1"/>
                </a:solidFill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：凡事过犹不及，运用礼仪时，因时、因人而宜，注意运用适当的技巧，特别注意把握分寸，谈吐、举止适度，交往态度自然，使之与具体时间、地点、情景，相吻合。</a:t>
            </a:r>
            <a:endParaRPr lang="zh-CN" altLang="en-US" b="0">
              <a:solidFill>
                <a:schemeClr val="tx1"/>
              </a:solidFill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  <a:sym typeface="+mn-ea"/>
            </a:endParaRP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43170" y="878840"/>
            <a:ext cx="2342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5294BA"/>
                </a:solidFill>
              </a:rPr>
              <a:t>一、</a:t>
            </a:r>
            <a:r>
              <a:rPr lang="en-US" altLang="zh-CN" b="1">
                <a:solidFill>
                  <a:srgbClr val="5294BA"/>
                </a:solidFill>
              </a:rPr>
              <a:t>“</a:t>
            </a:r>
            <a:r>
              <a:rPr lang="zh-CN" altLang="en-US" b="1">
                <a:solidFill>
                  <a:srgbClr val="5294BA"/>
                </a:solidFill>
              </a:rPr>
              <a:t>礼仪</a:t>
            </a:r>
            <a:r>
              <a:rPr lang="en-US" altLang="zh-CN" b="1">
                <a:solidFill>
                  <a:srgbClr val="5294BA"/>
                </a:solidFill>
              </a:rPr>
              <a:t>”</a:t>
            </a:r>
            <a:r>
              <a:rPr lang="zh-CN" altLang="en-US" b="1">
                <a:solidFill>
                  <a:srgbClr val="5294BA"/>
                </a:solidFill>
              </a:rPr>
              <a:t>的原则</a:t>
            </a:r>
            <a:endParaRPr lang="zh-CN" altLang="en-US" b="1">
              <a:solidFill>
                <a:srgbClr val="5294B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>
                <a:solidFill>
                  <a:schemeClr val="tx1"/>
                </a:solidFill>
                <a:sym typeface="+mn-ea"/>
              </a:rPr>
              <a:t>良好的医院服务礼仪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43559" y="21593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696450" y="327660"/>
            <a:ext cx="1757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13765" y="1030605"/>
            <a:ext cx="2343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 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13765" y="984885"/>
            <a:ext cx="39122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b="1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二、</a:t>
            </a:r>
            <a:r>
              <a:rPr lang="zh-CN" altLang="en-US" sz="2400" b="1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仪容、仪表礼仪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598170" y="1758315"/>
            <a:ext cx="534035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auto">
              <a:lnSpc>
                <a:spcPct val="200000"/>
              </a:lnSpc>
            </a:pPr>
            <a:r>
              <a:rPr lang="en-US" altLang="zh-CN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        </a:t>
            </a:r>
            <a:r>
              <a:rPr lang="zh-CN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医护人员必须按执业需要统一着装，医、护、技人员与行政、后勤人员的服装或颜色应有区别；男性医务人员在单位时不得穿短裤，女性如内着长裙其长度不得超过工作装；工作人员上班期间不得穿拖鞋，护士装穿着工作鞋（按要求穿着白色护士鞋）；</a:t>
            </a:r>
            <a:r>
              <a:rPr lang="zh-CN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sym typeface="+mn-ea"/>
              </a:rPr>
              <a:t>着工作装应保持整洁不得有残损、污渍，工作装洗后须烫平整。</a:t>
            </a:r>
            <a:endParaRPr kumimoji="0" lang="zh-CN" b="0" i="0" kern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  <a:p>
            <a:pPr algn="just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735" y="2057400"/>
            <a:ext cx="4386580" cy="3345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>
                <a:solidFill>
                  <a:schemeClr val="tx1"/>
                </a:solidFill>
                <a:sym typeface="+mn-ea"/>
              </a:rPr>
              <a:t>良好的医院服务礼仪</a:t>
            </a:r>
            <a:endParaRPr lang="zh-CN" altLang="en-US" smtClean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832975" y="311150"/>
            <a:ext cx="16205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中江县中医医院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3765" y="4472305"/>
            <a:ext cx="10441940" cy="15690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    </a:t>
            </a:r>
            <a:r>
              <a:rPr lang="zh-CN" altLang="en-US" sz="20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Arial" panose="020B0604020202020204"/>
              </a:rPr>
              <a:t>医务人员的职业形象将会对服务对象的身心产生直接或间接的影响，从而直接影响医疗的效果和质量，</a:t>
            </a:r>
            <a:r>
              <a:rPr lang="zh-CN" altLang="en-US" sz="20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Arial" panose="020B0604020202020204"/>
              </a:rPr>
              <a:t>良好的医护人员职业形象不仅体现你的个人素养和专业能力，展示你的职业品质，获得患者信任，还是医院文化的体现。因此，广大医护人员要注重自己的职业形象</a:t>
            </a:r>
            <a:r>
              <a:rPr lang="zh-CN" altLang="en-US" sz="20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Arial" panose="020B0604020202020204"/>
              </a:rPr>
              <a:t>。</a:t>
            </a:r>
            <a:endParaRPr lang="zh-CN" altLang="en-US" sz="20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  <a:sym typeface="Arial" panose="020B0604020202020204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pic>
        <p:nvPicPr>
          <p:cNvPr id="3" name="图片 2" descr="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1397635"/>
            <a:ext cx="3950970" cy="26936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65750" y="1397635"/>
            <a:ext cx="6087745" cy="2607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5294BA"/>
                </a:solidFill>
                <a:latin typeface="华文中宋" panose="02010600040101010101" charset="-122"/>
                <a:ea typeface="华文中宋" panose="02010600040101010101" charset="-122"/>
              </a:rPr>
              <a:t>案例：</a:t>
            </a:r>
            <a:endParaRPr lang="zh-CN" altLang="en-US">
              <a:solidFill>
                <a:srgbClr val="5294BA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zh-CN" altLang="en-US">
              <a:solidFill>
                <a:srgbClr val="5294BA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700">
                <a:solidFill>
                  <a:srgbClr val="5294BA"/>
                </a:solidFill>
                <a:latin typeface="华文中宋" panose="02010600040101010101" charset="-122"/>
                <a:ea typeface="华文中宋" panose="02010600040101010101" charset="-122"/>
              </a:rPr>
              <a:t>李先生：不久前出差，因拉肚子而去当地一家医院看病，刚刚挂了号不到5分钟就跑出来了，宁愿舍近求远，打车到另外一家医院，原来给他接诊的医生，耳朵上夹着一支烟，裤腿一高一矮，穿的白大褂黑乎乎的，纽扣也不全，他绝不敢把自己交给这样的医生。感受不到他的专业，对他无法信任。</a:t>
            </a:r>
            <a:endParaRPr lang="en-US" altLang="zh-CN" sz="1700">
              <a:solidFill>
                <a:srgbClr val="5294BA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5360" y="963930"/>
            <a:ext cx="184340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仪容、仪表礼仪</a:t>
            </a:r>
            <a:r>
              <a:rPr lang="en-US" altLang="zh-CN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>
                <a:solidFill>
                  <a:schemeClr val="tx1"/>
                </a:solidFill>
                <a:sym typeface="+mn-ea"/>
              </a:rPr>
              <a:t>良好的医院服务礼仪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863455" y="334645"/>
            <a:ext cx="18669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65605" y="4552950"/>
            <a:ext cx="346837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auto">
              <a:lnSpc>
                <a:spcPct val="150000"/>
              </a:lnSpc>
            </a:pPr>
            <a:r>
              <a:rPr lang="zh-CN" altLang="zh-CN" sz="1400" dirty="0">
                <a:sym typeface="+mn-ea"/>
              </a:rPr>
              <a:t>1、面部不过分修饰、淡妆上班，随时保持</a:t>
            </a:r>
            <a:r>
              <a:rPr lang="zh-CN" altLang="zh-CN" sz="1400" dirty="0">
                <a:solidFill>
                  <a:srgbClr val="FF0000"/>
                </a:solidFill>
                <a:sym typeface="+mn-ea"/>
              </a:rPr>
              <a:t>微笑</a:t>
            </a:r>
            <a:r>
              <a:rPr lang="en-US" altLang="zh-CN" sz="1400" dirty="0">
                <a:solidFill>
                  <a:srgbClr val="FF0000"/>
                </a:solidFill>
                <a:sym typeface="+mn-ea"/>
              </a:rPr>
              <a:t>(</a:t>
            </a:r>
            <a:r>
              <a:rPr lang="zh-CN" altLang="zh-CN" sz="1400" dirty="0">
                <a:solidFill>
                  <a:srgbClr val="FF0000"/>
                </a:solidFill>
                <a:sym typeface="+mn-ea"/>
              </a:rPr>
              <a:t>合适的工作场合）</a:t>
            </a:r>
            <a:r>
              <a:rPr lang="zh-CN" altLang="zh-CN" sz="1400" dirty="0">
                <a:sym typeface="+mn-ea"/>
              </a:rPr>
              <a:t>。工作时不戴耳环、戒指和手镯，禁止留长指甲或染彩色指甲。</a:t>
            </a:r>
            <a:endParaRPr lang="zh-CN" altLang="en-US" sz="1400"/>
          </a:p>
        </p:txBody>
      </p:sp>
      <p:pic>
        <p:nvPicPr>
          <p:cNvPr id="9220" name="图片 3" descr="4926943425432818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605" y="1574165"/>
            <a:ext cx="3524885" cy="2660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931025" y="4483100"/>
            <a:ext cx="3544570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indent="0" algn="just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zh-CN" sz="1400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2、衣帽鞋袜穿戴整齐，符合要求，短发齐耳，长发长度不过肩。工作服衣领、腰带及衣边要平伏整齐。袜子颜色要协调，不穿花色袜子。穿鞋以白色软底鞋为宜，禁穿高跟响底鞋。</a:t>
            </a:r>
            <a:endParaRPr lang="zh-CN" altLang="en-US" sz="1400"/>
          </a:p>
        </p:txBody>
      </p:sp>
      <p:pic>
        <p:nvPicPr>
          <p:cNvPr id="10245" name="图片 4" descr="3912817546396586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680" y="1574800"/>
            <a:ext cx="3476625" cy="2659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文本框 22"/>
          <p:cNvSpPr txBox="1"/>
          <p:nvPr/>
        </p:nvSpPr>
        <p:spPr>
          <a:xfrm>
            <a:off x="5200015" y="871220"/>
            <a:ext cx="179197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仪容、仪表礼仪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>
                <a:solidFill>
                  <a:schemeClr val="tx1"/>
                </a:solidFill>
                <a:sym typeface="+mn-ea"/>
              </a:rPr>
              <a:t>良好的医院服务礼仪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09785" y="317500"/>
            <a:ext cx="17786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 flipH="1">
            <a:off x="1306195" y="1336040"/>
            <a:ext cx="2876550" cy="3631565"/>
          </a:xfrm>
          <a:prstGeom prst="rect">
            <a:avLst/>
          </a:prstGeom>
          <a:noFill/>
          <a:ln w="50800">
            <a:solidFill>
              <a:srgbClr val="6298B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19"/>
          <p:cNvSpPr txBox="1"/>
          <p:nvPr/>
        </p:nvSpPr>
        <p:spPr>
          <a:xfrm>
            <a:off x="1159510" y="5137785"/>
            <a:ext cx="10520680" cy="1452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R="0" lvl="0" indent="0" algn="l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zh-CN" sz="12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sym typeface="+mn-ea"/>
              </a:rPr>
              <a:t>仪态端庄文雅，做到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sym typeface="+mn-ea"/>
              </a:rPr>
              <a:t>：</a:t>
            </a:r>
            <a:endParaRPr kumimoji="0" lang="en-US" altLang="zh-CN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0" algn="l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          1</a:t>
            </a:r>
            <a:r>
              <a:rPr lang="zh-CN" altLang="en-US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、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站</a:t>
            </a:r>
            <a:r>
              <a:rPr lang="zh-CN" altLang="zh-CN" sz="12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如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松</a:t>
            </a:r>
            <a:r>
              <a:rPr lang="zh-CN" altLang="en-US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：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站</a:t>
            </a:r>
            <a:r>
              <a:rPr lang="zh-CN" altLang="zh-CN" sz="12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立端正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、腰</a:t>
            </a:r>
            <a:r>
              <a:rPr lang="zh-CN" altLang="zh-CN" sz="12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身笔直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、双</a:t>
            </a:r>
            <a:r>
              <a:rPr lang="zh-CN" altLang="zh-CN" sz="12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脚平肩，双手自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然下垂或相</a:t>
            </a:r>
            <a:r>
              <a:rPr lang="zh-CN" altLang="zh-CN" sz="12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握腰带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处</a:t>
            </a:r>
            <a:r>
              <a:rPr lang="zh-CN" altLang="en-US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。切忌含胸驼背</a:t>
            </a:r>
            <a:r>
              <a:rPr lang="en-US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  </a:t>
            </a:r>
            <a:r>
              <a:rPr lang="zh-CN" altLang="en-US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。</a:t>
            </a:r>
            <a:r>
              <a:rPr lang="en-US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2</a:t>
            </a:r>
            <a:r>
              <a:rPr lang="zh-CN" altLang="en-US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、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坐</a:t>
            </a:r>
            <a:r>
              <a:rPr lang="zh-CN" altLang="zh-CN" sz="12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如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钟</a:t>
            </a:r>
            <a:r>
              <a:rPr lang="zh-CN" altLang="en-US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：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上</a:t>
            </a:r>
            <a:r>
              <a:rPr lang="zh-CN" altLang="zh-CN" sz="12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身挺直，两肩稍后展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，两</a:t>
            </a:r>
            <a:r>
              <a:rPr lang="zh-CN" altLang="zh-CN" sz="12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脚并拢后收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，双</a:t>
            </a:r>
            <a:r>
              <a:rPr lang="zh-CN" altLang="zh-CN" sz="12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手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握</a:t>
            </a:r>
            <a:r>
              <a:rPr lang="en-US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   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置</a:t>
            </a:r>
            <a:r>
              <a:rPr lang="zh-CN" altLang="zh-CN" sz="12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怀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中</a:t>
            </a:r>
            <a:r>
              <a:rPr lang="en-US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 </a:t>
            </a:r>
            <a:r>
              <a:rPr lang="zh-CN" altLang="en-US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。</a:t>
            </a:r>
            <a:r>
              <a:rPr lang="en-US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3</a:t>
            </a:r>
            <a:r>
              <a:rPr lang="zh-CN" altLang="en-US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、</a:t>
            </a:r>
            <a:r>
              <a:rPr lang="en-US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 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走</a:t>
            </a:r>
            <a:r>
              <a:rPr lang="zh-CN" altLang="zh-CN" sz="12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如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风</a:t>
            </a:r>
            <a:r>
              <a:rPr lang="zh-CN" altLang="en-US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：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行</a:t>
            </a:r>
            <a:r>
              <a:rPr lang="zh-CN" altLang="zh-CN" sz="12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走稳定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，</a:t>
            </a:r>
            <a:r>
              <a:rPr lang="en-US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 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挺</a:t>
            </a:r>
            <a:r>
              <a:rPr lang="zh-CN" altLang="zh-CN" sz="12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胸收腹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，</a:t>
            </a:r>
            <a:r>
              <a:rPr lang="en-US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 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两</a:t>
            </a:r>
            <a:r>
              <a:rPr lang="zh-CN" altLang="zh-CN" sz="12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臂自然摆动，步态轻盈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，柔</a:t>
            </a:r>
            <a:r>
              <a:rPr lang="zh-CN" altLang="zh-CN" sz="12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和无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声。</a:t>
            </a:r>
            <a:endParaRPr lang="zh-CN" altLang="zh-CN" sz="1200" b="1" kern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+mn-ea"/>
            </a:endParaRPr>
          </a:p>
          <a:p>
            <a:pPr marR="0" lvl="0" indent="0" algn="l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zh-CN" sz="12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sym typeface="+mn-ea"/>
              </a:rPr>
              <a:t>操作规范，行为符合要求，</a:t>
            </a:r>
            <a:r>
              <a:rPr lang="zh-CN" altLang="zh-CN" sz="1200" b="1" kern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sym typeface="+mn-ea"/>
              </a:rPr>
              <a:t>如</a:t>
            </a:r>
            <a:r>
              <a:rPr lang="zh-CN" altLang="zh-CN" sz="12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sym typeface="+mn-ea"/>
              </a:rPr>
              <a:t>做到：</a:t>
            </a:r>
            <a:r>
              <a:rPr lang="en-US" altLang="zh-CN" sz="1200" kern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sym typeface="+mn-ea"/>
              </a:rPr>
              <a:t>  </a:t>
            </a:r>
            <a:endParaRPr lang="en-US" altLang="zh-CN" sz="1200" kern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sym typeface="+mn-ea"/>
            </a:endParaRPr>
          </a:p>
          <a:p>
            <a:pPr marL="342900" marR="0" lvl="0" indent="0" algn="l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11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1</a:t>
            </a:r>
            <a:r>
              <a:rPr lang="zh-CN" altLang="en-US" sz="11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、</a:t>
            </a:r>
            <a:r>
              <a:rPr lang="zh-CN" altLang="zh-CN" sz="11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托盘时双手平腰</a:t>
            </a:r>
            <a:r>
              <a:rPr lang="zh-CN" altLang="zh-CN" sz="11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，双</a:t>
            </a:r>
            <a:r>
              <a:rPr lang="zh-CN" altLang="zh-CN" sz="11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肘贴近腰部，保持身体稳定</a:t>
            </a:r>
            <a:r>
              <a:rPr lang="zh-CN" altLang="zh-CN" sz="11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。</a:t>
            </a:r>
            <a:r>
              <a:rPr lang="en-US" altLang="zh-CN" sz="11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2</a:t>
            </a:r>
            <a:r>
              <a:rPr lang="zh-CN" altLang="en-US" sz="11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、</a:t>
            </a:r>
            <a:r>
              <a:rPr lang="zh-CN" altLang="zh-CN" sz="11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推</a:t>
            </a:r>
            <a:r>
              <a:rPr lang="zh-CN" altLang="zh-CN" sz="11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车(床)时，双臂均匀用力</a:t>
            </a:r>
            <a:r>
              <a:rPr lang="zh-CN" altLang="zh-CN" sz="11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，重</a:t>
            </a:r>
            <a:r>
              <a:rPr lang="zh-CN" altLang="zh-CN" sz="11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心靠前，缓缓前进</a:t>
            </a:r>
            <a:r>
              <a:rPr lang="zh-CN" altLang="zh-CN" sz="11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。</a:t>
            </a:r>
            <a:r>
              <a:rPr lang="en-US" altLang="zh-CN" sz="11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3</a:t>
            </a:r>
            <a:r>
              <a:rPr lang="zh-CN" altLang="en-US" sz="11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、</a:t>
            </a:r>
            <a:r>
              <a:rPr lang="zh-CN" altLang="zh-CN" sz="11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从</a:t>
            </a:r>
            <a:r>
              <a:rPr lang="zh-CN" altLang="zh-CN" sz="11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地上拾起物品时</a:t>
            </a:r>
            <a:r>
              <a:rPr lang="zh-CN" altLang="zh-CN" sz="11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，工</a:t>
            </a:r>
            <a:r>
              <a:rPr lang="zh-CN" altLang="zh-CN" sz="11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作服底边不接触地面。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 flipH="1">
            <a:off x="4951730" y="1336040"/>
            <a:ext cx="2971165" cy="3629025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flipH="1">
            <a:off x="8589645" y="1336040"/>
            <a:ext cx="2898140" cy="3632200"/>
          </a:xfrm>
          <a:prstGeom prst="rect">
            <a:avLst/>
          </a:prstGeom>
          <a:noFill/>
          <a:ln w="50800">
            <a:solidFill>
              <a:srgbClr val="6298B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5265" y="1438275"/>
            <a:ext cx="2249170" cy="3228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9095" y="1518920"/>
            <a:ext cx="2197735" cy="3147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4" descr="5863447212921914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585" y="1518920"/>
            <a:ext cx="2185035" cy="306070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5602605" y="819785"/>
            <a:ext cx="179197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仪容、仪表礼仪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9" grpId="0" bldLvl="0" animBg="1"/>
      <p:bldP spid="41" grpId="0" bldLvl="0" animBg="1"/>
      <p:bldP spid="46" grpId="0" bldLvl="0" animBg="1"/>
      <p:bldP spid="5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>
                <a:solidFill>
                  <a:schemeClr val="tx1"/>
                </a:solidFill>
                <a:sym typeface="+mn-ea"/>
              </a:rPr>
              <a:t>良好的医院服务礼仪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863455" y="334645"/>
            <a:ext cx="18669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3765" y="984885"/>
            <a:ext cx="39122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b="1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三、</a:t>
            </a:r>
            <a:r>
              <a:rPr lang="zh-CN" altLang="en-US" sz="2400" b="1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行为举止</a:t>
            </a:r>
            <a:r>
              <a:rPr lang="zh-CN" altLang="en-US" sz="2400" b="1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礼仪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913765" y="1607185"/>
            <a:ext cx="10478770" cy="5409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marR="0" lvl="0" indent="-342900" algn="l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zh-CN" altLang="en-US" b="1" kern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sym typeface="+mn-ea"/>
              </a:rPr>
              <a:t>上下楼梯</a:t>
            </a:r>
            <a:r>
              <a:rPr lang="zh-CN" altLang="en-US" b="1" kern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sym typeface="+mn-ea"/>
              </a:rPr>
              <a:t>礼仪：</a:t>
            </a:r>
            <a:r>
              <a:rPr lang="zh-CN" altLang="en-US" kern="0" noProof="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sym typeface="+mn-ea"/>
              </a:rPr>
              <a:t>靠右上下楼梯，步伐慢，观察有无病员，主动礼让，点头示意招呼，问侯。</a:t>
            </a:r>
            <a:endParaRPr kumimoji="0" lang="zh-CN" altLang="en-US" b="0" i="0" u="none" strike="noStrike" kern="0" cap="none" spc="0" normalizeH="0" baseline="0" noProof="0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zh-CN" altLang="en-US" b="1" kern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sym typeface="+mn-ea"/>
              </a:rPr>
              <a:t>医院‎电梯‎礼仪‎：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‎</a:t>
            </a:r>
            <a:r>
              <a:rPr lang="zh-CN" altLang="en-US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1、‎上下</a:t>
            </a:r>
            <a:r>
              <a:rPr lang="zh-CN" altLang="en-US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电梯‎要礼‎让，先出‎后进‎,遇‎到老‎幼病‎残孕‎者,‎应该‎让他‎们先‎行,‎如果‎电梯‎里人‎多,‎不防‎静候‎下一‎趟电‎梯。‎一般情况下医院‎员工‎尽量‎不乘‎坐电‎梯,‎身‎体不‎适的‎除外‎。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zh-CN" altLang="en-US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2‎、若‎乘电‎梯人‎数多‎时,‎应先‎行进‎入电‎梯,‎一手‎按(‎开门‎)按‎钮,‎另一‎手按‎住电‎梯侧‎门,‎礼貌‎说:‎“请‎进”‎并主‎动询‎问乘‎梯人‎员所‎去楼‎层,‎帮忙‎按下楼层‎键</a:t>
            </a:r>
            <a:r>
              <a:rPr lang="zh-CN" altLang="en-US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。‎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zh-CN" altLang="en-US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3‎、到‎达楼‎层后‎,一‎手按‎住(‎开门‎)按‎钮,‎另一‎手并‎做出‎请出‎的动‎作,‎可说‎“到‎了,‎您先‎请”‎,乘‎梯人‎员走‎出电‎梯后‎,自‎己立‎刻步‎出电‎梯。‎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zh-CN" altLang="en-US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‎</a:t>
            </a:r>
            <a:r>
              <a:rPr lang="en-US" altLang="zh-CN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4</a:t>
            </a:r>
            <a:r>
              <a:rPr lang="zh-CN" altLang="en-US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、‎为了‎您和‎他人‎的方‎便,‎切忌‎为了‎等人‎让电‎梯长‎时间‎停在‎某一‎楼层‎,这‎样会‎引起‎其他‎乘客‎的不‎满,‎但也‎不要‎不等‎就在‎电梯‎门口‎的人‎,一‎上电‎梯就‎关门‎。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zh-CN" altLang="en-US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‎</a:t>
            </a:r>
            <a:r>
              <a:rPr lang="en-US" altLang="zh-CN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5</a:t>
            </a:r>
            <a:r>
              <a:rPr lang="zh-CN" altLang="en-US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、拎‎着东‎西进‎电梯‎时,‎要包‎裹严‎密,‎尽量‎放在‎电梯‎角落‎,防‎止蹭‎在他‎人身‎上。尽‎量避‎免大‎声交‎谈或‎接电‎话,‎或者‎说话‎时手‎势动‎作过‎大,‎在电‎梯内‎禁止‎吸烟‎。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en-US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‎</a:t>
            </a:r>
            <a:endParaRPr lang="zh-CN" altLang="en-US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>
                <a:solidFill>
                  <a:schemeClr val="tx1"/>
                </a:solidFill>
                <a:sym typeface="+mn-ea"/>
              </a:rPr>
              <a:t>良好的医院服务礼仪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871710" y="334645"/>
            <a:ext cx="18669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 Placeholder 3"/>
          <p:cNvSpPr txBox="1"/>
          <p:nvPr/>
        </p:nvSpPr>
        <p:spPr>
          <a:xfrm>
            <a:off x="9189600" y="3101926"/>
            <a:ext cx="2240401" cy="7386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endParaRPr lang="en-US" altLang="zh-CN" dirty="0" smtClean="0">
              <a:sym typeface="Arial" panose="020B0604020202020204" pitchFamily="34" charset="0"/>
            </a:endParaRPr>
          </a:p>
          <a:p>
            <a:r>
              <a:rPr lang="zh-CN" altLang="en-US" dirty="0" smtClean="0">
                <a:sym typeface="Arial" panose="020B0604020202020204" pitchFamily="34" charset="0"/>
              </a:rPr>
              <a:t>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75360" y="859155"/>
            <a:ext cx="167513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342900" marR="0" lvl="0" indent="-342900" algn="l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zh-CN" altLang="en-US" b="1" kern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sym typeface="+mn-ea"/>
              </a:rPr>
              <a:t>致意礼仪‎：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1750695"/>
            <a:ext cx="10097135" cy="45669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755" y="2606040"/>
            <a:ext cx="3649980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3" y="0"/>
            <a:ext cx="12190413" cy="192066"/>
          </a:xfrm>
          <a:prstGeom prst="rect">
            <a:avLst/>
          </a:prstGeom>
          <a:solidFill>
            <a:srgbClr val="4C8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53" y="6667522"/>
            <a:ext cx="12190413" cy="192066"/>
          </a:xfrm>
          <a:prstGeom prst="rect">
            <a:avLst/>
          </a:prstGeom>
          <a:solidFill>
            <a:srgbClr val="4C8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40"/>
          <p:cNvGrpSpPr/>
          <p:nvPr/>
        </p:nvGrpSpPr>
        <p:grpSpPr>
          <a:xfrm>
            <a:off x="3669665" y="2155825"/>
            <a:ext cx="4511675" cy="601980"/>
            <a:chOff x="2999580" y="1408491"/>
            <a:chExt cx="3763403" cy="561604"/>
          </a:xfrm>
          <a:solidFill>
            <a:schemeClr val="accent1"/>
          </a:solidFill>
        </p:grpSpPr>
        <p:sp>
          <p:nvSpPr>
            <p:cNvPr id="5" name="圆角矩形 4"/>
            <p:cNvSpPr/>
            <p:nvPr/>
          </p:nvSpPr>
          <p:spPr>
            <a:xfrm>
              <a:off x="2999580" y="1408491"/>
              <a:ext cx="3763403" cy="561604"/>
            </a:xfrm>
            <a:prstGeom prst="roundRect">
              <a:avLst>
                <a:gd name="adj" fmla="val 50000"/>
              </a:avLst>
            </a:prstGeom>
            <a:solidFill>
              <a:srgbClr val="4C86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为何要开展老年友善服务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KSO_Shape"/>
            <p:cNvSpPr/>
            <p:nvPr/>
          </p:nvSpPr>
          <p:spPr>
            <a:xfrm>
              <a:off x="6309117" y="1563638"/>
              <a:ext cx="252000" cy="252000"/>
            </a:xfrm>
            <a:custGeom>
              <a:avLst/>
              <a:gdLst>
                <a:gd name="connsiteX0" fmla="*/ 363514 w 648072"/>
                <a:gd name="connsiteY0" fmla="*/ 144016 h 648072"/>
                <a:gd name="connsiteX1" fmla="*/ 543534 w 648072"/>
                <a:gd name="connsiteY1" fmla="*/ 324036 h 648072"/>
                <a:gd name="connsiteX2" fmla="*/ 363514 w 648072"/>
                <a:gd name="connsiteY2" fmla="*/ 504056 h 648072"/>
                <a:gd name="connsiteX3" fmla="*/ 363514 w 648072"/>
                <a:gd name="connsiteY3" fmla="*/ 414046 h 648072"/>
                <a:gd name="connsiteX4" fmla="*/ 104538 w 648072"/>
                <a:gd name="connsiteY4" fmla="*/ 414046 h 648072"/>
                <a:gd name="connsiteX5" fmla="*/ 104538 w 648072"/>
                <a:gd name="connsiteY5" fmla="*/ 234026 h 648072"/>
                <a:gd name="connsiteX6" fmla="*/ 363514 w 648072"/>
                <a:gd name="connsiteY6" fmla="*/ 234026 h 648072"/>
                <a:gd name="connsiteX7" fmla="*/ 324036 w 648072"/>
                <a:gd name="connsiteY7" fmla="*/ 37381 h 648072"/>
                <a:gd name="connsiteX8" fmla="*/ 37381 w 648072"/>
                <a:gd name="connsiteY8" fmla="*/ 324036 h 648072"/>
                <a:gd name="connsiteX9" fmla="*/ 324036 w 648072"/>
                <a:gd name="connsiteY9" fmla="*/ 610691 h 648072"/>
                <a:gd name="connsiteX10" fmla="*/ 610691 w 648072"/>
                <a:gd name="connsiteY10" fmla="*/ 324036 h 648072"/>
                <a:gd name="connsiteX11" fmla="*/ 324036 w 648072"/>
                <a:gd name="connsiteY11" fmla="*/ 37381 h 648072"/>
                <a:gd name="connsiteX12" fmla="*/ 324036 w 648072"/>
                <a:gd name="connsiteY12" fmla="*/ 0 h 648072"/>
                <a:gd name="connsiteX13" fmla="*/ 648072 w 648072"/>
                <a:gd name="connsiteY13" fmla="*/ 324036 h 648072"/>
                <a:gd name="connsiteX14" fmla="*/ 324036 w 648072"/>
                <a:gd name="connsiteY14" fmla="*/ 648072 h 648072"/>
                <a:gd name="connsiteX15" fmla="*/ 0 w 648072"/>
                <a:gd name="connsiteY15" fmla="*/ 324036 h 648072"/>
                <a:gd name="connsiteX16" fmla="*/ 324036 w 648072"/>
                <a:gd name="connsiteY1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8072" h="648072">
                  <a:moveTo>
                    <a:pt x="363514" y="144016"/>
                  </a:moveTo>
                  <a:lnTo>
                    <a:pt x="543534" y="324036"/>
                  </a:lnTo>
                  <a:lnTo>
                    <a:pt x="363514" y="504056"/>
                  </a:lnTo>
                  <a:lnTo>
                    <a:pt x="363514" y="414046"/>
                  </a:lnTo>
                  <a:lnTo>
                    <a:pt x="104538" y="414046"/>
                  </a:lnTo>
                  <a:lnTo>
                    <a:pt x="104538" y="234026"/>
                  </a:lnTo>
                  <a:lnTo>
                    <a:pt x="363514" y="234026"/>
                  </a:lnTo>
                  <a:close/>
                  <a:moveTo>
                    <a:pt x="324036" y="37381"/>
                  </a:moveTo>
                  <a:cubicBezTo>
                    <a:pt x="165721" y="37381"/>
                    <a:pt x="37381" y="165721"/>
                    <a:pt x="37381" y="324036"/>
                  </a:cubicBezTo>
                  <a:cubicBezTo>
                    <a:pt x="37381" y="482351"/>
                    <a:pt x="165721" y="610691"/>
                    <a:pt x="324036" y="610691"/>
                  </a:cubicBezTo>
                  <a:cubicBezTo>
                    <a:pt x="482351" y="610691"/>
                    <a:pt x="610691" y="482351"/>
                    <a:pt x="610691" y="324036"/>
                  </a:cubicBezTo>
                  <a:cubicBezTo>
                    <a:pt x="610691" y="165721"/>
                    <a:pt x="482351" y="37381"/>
                    <a:pt x="324036" y="37381"/>
                  </a:cubicBezTo>
                  <a:close/>
                  <a:moveTo>
                    <a:pt x="324036" y="0"/>
                  </a:moveTo>
                  <a:cubicBezTo>
                    <a:pt x="502996" y="0"/>
                    <a:pt x="648072" y="145076"/>
                    <a:pt x="648072" y="324036"/>
                  </a:cubicBezTo>
                  <a:cubicBezTo>
                    <a:pt x="648072" y="502996"/>
                    <a:pt x="502996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b="1"/>
            </a:p>
          </p:txBody>
        </p:sp>
      </p:grpSp>
      <p:grpSp>
        <p:nvGrpSpPr>
          <p:cNvPr id="7" name="组合 43"/>
          <p:cNvGrpSpPr/>
          <p:nvPr/>
        </p:nvGrpSpPr>
        <p:grpSpPr>
          <a:xfrm>
            <a:off x="3669677" y="3049085"/>
            <a:ext cx="4512278" cy="644917"/>
            <a:chOff x="3007001" y="2207189"/>
            <a:chExt cx="3930783" cy="561604"/>
          </a:xfrm>
          <a:solidFill>
            <a:schemeClr val="accent1"/>
          </a:solidFill>
        </p:grpSpPr>
        <p:sp>
          <p:nvSpPr>
            <p:cNvPr id="8" name="圆角矩形 7"/>
            <p:cNvSpPr/>
            <p:nvPr/>
          </p:nvSpPr>
          <p:spPr>
            <a:xfrm>
              <a:off x="3007001" y="2207189"/>
              <a:ext cx="3930783" cy="561604"/>
            </a:xfrm>
            <a:prstGeom prst="roundRect">
              <a:avLst>
                <a:gd name="adj" fmla="val 50000"/>
              </a:avLst>
            </a:prstGeom>
            <a:solidFill>
              <a:srgbClr val="4C86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医院老年友善服务理念  </a:t>
              </a:r>
              <a:endPara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KSO_Shape"/>
            <p:cNvSpPr/>
            <p:nvPr/>
          </p:nvSpPr>
          <p:spPr>
            <a:xfrm>
              <a:off x="6480212" y="2355726"/>
              <a:ext cx="252000" cy="252000"/>
            </a:xfrm>
            <a:custGeom>
              <a:avLst/>
              <a:gdLst>
                <a:gd name="connsiteX0" fmla="*/ 363514 w 648072"/>
                <a:gd name="connsiteY0" fmla="*/ 144016 h 648072"/>
                <a:gd name="connsiteX1" fmla="*/ 543534 w 648072"/>
                <a:gd name="connsiteY1" fmla="*/ 324036 h 648072"/>
                <a:gd name="connsiteX2" fmla="*/ 363514 w 648072"/>
                <a:gd name="connsiteY2" fmla="*/ 504056 h 648072"/>
                <a:gd name="connsiteX3" fmla="*/ 363514 w 648072"/>
                <a:gd name="connsiteY3" fmla="*/ 414046 h 648072"/>
                <a:gd name="connsiteX4" fmla="*/ 104538 w 648072"/>
                <a:gd name="connsiteY4" fmla="*/ 414046 h 648072"/>
                <a:gd name="connsiteX5" fmla="*/ 104538 w 648072"/>
                <a:gd name="connsiteY5" fmla="*/ 234026 h 648072"/>
                <a:gd name="connsiteX6" fmla="*/ 363514 w 648072"/>
                <a:gd name="connsiteY6" fmla="*/ 234026 h 648072"/>
                <a:gd name="connsiteX7" fmla="*/ 324036 w 648072"/>
                <a:gd name="connsiteY7" fmla="*/ 37381 h 648072"/>
                <a:gd name="connsiteX8" fmla="*/ 37381 w 648072"/>
                <a:gd name="connsiteY8" fmla="*/ 324036 h 648072"/>
                <a:gd name="connsiteX9" fmla="*/ 324036 w 648072"/>
                <a:gd name="connsiteY9" fmla="*/ 610691 h 648072"/>
                <a:gd name="connsiteX10" fmla="*/ 610691 w 648072"/>
                <a:gd name="connsiteY10" fmla="*/ 324036 h 648072"/>
                <a:gd name="connsiteX11" fmla="*/ 324036 w 648072"/>
                <a:gd name="connsiteY11" fmla="*/ 37381 h 648072"/>
                <a:gd name="connsiteX12" fmla="*/ 324036 w 648072"/>
                <a:gd name="connsiteY12" fmla="*/ 0 h 648072"/>
                <a:gd name="connsiteX13" fmla="*/ 648072 w 648072"/>
                <a:gd name="connsiteY13" fmla="*/ 324036 h 648072"/>
                <a:gd name="connsiteX14" fmla="*/ 324036 w 648072"/>
                <a:gd name="connsiteY14" fmla="*/ 648072 h 648072"/>
                <a:gd name="connsiteX15" fmla="*/ 0 w 648072"/>
                <a:gd name="connsiteY15" fmla="*/ 324036 h 648072"/>
                <a:gd name="connsiteX16" fmla="*/ 324036 w 648072"/>
                <a:gd name="connsiteY1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8072" h="648072">
                  <a:moveTo>
                    <a:pt x="363514" y="144016"/>
                  </a:moveTo>
                  <a:lnTo>
                    <a:pt x="543534" y="324036"/>
                  </a:lnTo>
                  <a:lnTo>
                    <a:pt x="363514" y="504056"/>
                  </a:lnTo>
                  <a:lnTo>
                    <a:pt x="363514" y="414046"/>
                  </a:lnTo>
                  <a:lnTo>
                    <a:pt x="104538" y="414046"/>
                  </a:lnTo>
                  <a:lnTo>
                    <a:pt x="104538" y="234026"/>
                  </a:lnTo>
                  <a:lnTo>
                    <a:pt x="363514" y="234026"/>
                  </a:lnTo>
                  <a:close/>
                  <a:moveTo>
                    <a:pt x="324036" y="37381"/>
                  </a:moveTo>
                  <a:cubicBezTo>
                    <a:pt x="165721" y="37381"/>
                    <a:pt x="37381" y="165721"/>
                    <a:pt x="37381" y="324036"/>
                  </a:cubicBezTo>
                  <a:cubicBezTo>
                    <a:pt x="37381" y="482351"/>
                    <a:pt x="165721" y="610691"/>
                    <a:pt x="324036" y="610691"/>
                  </a:cubicBezTo>
                  <a:cubicBezTo>
                    <a:pt x="482351" y="610691"/>
                    <a:pt x="610691" y="482351"/>
                    <a:pt x="610691" y="324036"/>
                  </a:cubicBezTo>
                  <a:cubicBezTo>
                    <a:pt x="610691" y="165721"/>
                    <a:pt x="482351" y="37381"/>
                    <a:pt x="324036" y="37381"/>
                  </a:cubicBezTo>
                  <a:close/>
                  <a:moveTo>
                    <a:pt x="324036" y="0"/>
                  </a:moveTo>
                  <a:cubicBezTo>
                    <a:pt x="502996" y="0"/>
                    <a:pt x="648072" y="145076"/>
                    <a:pt x="648072" y="324036"/>
                  </a:cubicBezTo>
                  <a:cubicBezTo>
                    <a:pt x="648072" y="502996"/>
                    <a:pt x="502996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b="1"/>
            </a:p>
          </p:txBody>
        </p:sp>
      </p:grpSp>
      <p:grpSp>
        <p:nvGrpSpPr>
          <p:cNvPr id="10" name="组合 46"/>
          <p:cNvGrpSpPr/>
          <p:nvPr/>
        </p:nvGrpSpPr>
        <p:grpSpPr>
          <a:xfrm>
            <a:off x="3669042" y="3929982"/>
            <a:ext cx="4512278" cy="644917"/>
            <a:chOff x="3007001" y="2993168"/>
            <a:chExt cx="3930783" cy="561604"/>
          </a:xfrm>
          <a:solidFill>
            <a:schemeClr val="accent1"/>
          </a:solidFill>
        </p:grpSpPr>
        <p:sp>
          <p:nvSpPr>
            <p:cNvPr id="11" name="圆角矩形 10"/>
            <p:cNvSpPr/>
            <p:nvPr/>
          </p:nvSpPr>
          <p:spPr>
            <a:xfrm>
              <a:off x="3007001" y="2993168"/>
              <a:ext cx="3930783" cy="561604"/>
            </a:xfrm>
            <a:prstGeom prst="roundRect">
              <a:avLst>
                <a:gd name="adj" fmla="val 50000"/>
              </a:avLst>
            </a:prstGeom>
            <a:solidFill>
              <a:srgbClr val="4C86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医院老年友善服务礼仪</a:t>
              </a:r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endPara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KSO_Shape"/>
            <p:cNvSpPr/>
            <p:nvPr/>
          </p:nvSpPr>
          <p:spPr>
            <a:xfrm>
              <a:off x="6480212" y="3219822"/>
              <a:ext cx="252000" cy="252000"/>
            </a:xfrm>
            <a:custGeom>
              <a:avLst/>
              <a:gdLst>
                <a:gd name="connsiteX0" fmla="*/ 363514 w 648072"/>
                <a:gd name="connsiteY0" fmla="*/ 144016 h 648072"/>
                <a:gd name="connsiteX1" fmla="*/ 543534 w 648072"/>
                <a:gd name="connsiteY1" fmla="*/ 324036 h 648072"/>
                <a:gd name="connsiteX2" fmla="*/ 363514 w 648072"/>
                <a:gd name="connsiteY2" fmla="*/ 504056 h 648072"/>
                <a:gd name="connsiteX3" fmla="*/ 363514 w 648072"/>
                <a:gd name="connsiteY3" fmla="*/ 414046 h 648072"/>
                <a:gd name="connsiteX4" fmla="*/ 104538 w 648072"/>
                <a:gd name="connsiteY4" fmla="*/ 414046 h 648072"/>
                <a:gd name="connsiteX5" fmla="*/ 104538 w 648072"/>
                <a:gd name="connsiteY5" fmla="*/ 234026 h 648072"/>
                <a:gd name="connsiteX6" fmla="*/ 363514 w 648072"/>
                <a:gd name="connsiteY6" fmla="*/ 234026 h 648072"/>
                <a:gd name="connsiteX7" fmla="*/ 324036 w 648072"/>
                <a:gd name="connsiteY7" fmla="*/ 37381 h 648072"/>
                <a:gd name="connsiteX8" fmla="*/ 37381 w 648072"/>
                <a:gd name="connsiteY8" fmla="*/ 324036 h 648072"/>
                <a:gd name="connsiteX9" fmla="*/ 324036 w 648072"/>
                <a:gd name="connsiteY9" fmla="*/ 610691 h 648072"/>
                <a:gd name="connsiteX10" fmla="*/ 610691 w 648072"/>
                <a:gd name="connsiteY10" fmla="*/ 324036 h 648072"/>
                <a:gd name="connsiteX11" fmla="*/ 324036 w 648072"/>
                <a:gd name="connsiteY11" fmla="*/ 37381 h 648072"/>
                <a:gd name="connsiteX12" fmla="*/ 324036 w 648072"/>
                <a:gd name="connsiteY12" fmla="*/ 0 h 648072"/>
                <a:gd name="connsiteX13" fmla="*/ 648072 w 648072"/>
                <a:gd name="connsiteY13" fmla="*/ 324036 h 648072"/>
                <a:gd name="connsiteX14" fmla="*/ 324036 w 648072"/>
                <a:gd name="connsiteY14" fmla="*/ 648072 h 648072"/>
                <a:gd name="connsiteX15" fmla="*/ 0 w 648072"/>
                <a:gd name="connsiteY15" fmla="*/ 324036 h 648072"/>
                <a:gd name="connsiteX16" fmla="*/ 324036 w 648072"/>
                <a:gd name="connsiteY1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8072" h="648072">
                  <a:moveTo>
                    <a:pt x="363514" y="144016"/>
                  </a:moveTo>
                  <a:lnTo>
                    <a:pt x="543534" y="324036"/>
                  </a:lnTo>
                  <a:lnTo>
                    <a:pt x="363514" y="504056"/>
                  </a:lnTo>
                  <a:lnTo>
                    <a:pt x="363514" y="414046"/>
                  </a:lnTo>
                  <a:lnTo>
                    <a:pt x="104538" y="414046"/>
                  </a:lnTo>
                  <a:lnTo>
                    <a:pt x="104538" y="234026"/>
                  </a:lnTo>
                  <a:lnTo>
                    <a:pt x="363514" y="234026"/>
                  </a:lnTo>
                  <a:close/>
                  <a:moveTo>
                    <a:pt x="324036" y="37381"/>
                  </a:moveTo>
                  <a:cubicBezTo>
                    <a:pt x="165721" y="37381"/>
                    <a:pt x="37381" y="165721"/>
                    <a:pt x="37381" y="324036"/>
                  </a:cubicBezTo>
                  <a:cubicBezTo>
                    <a:pt x="37381" y="482351"/>
                    <a:pt x="165721" y="610691"/>
                    <a:pt x="324036" y="610691"/>
                  </a:cubicBezTo>
                  <a:cubicBezTo>
                    <a:pt x="482351" y="610691"/>
                    <a:pt x="610691" y="482351"/>
                    <a:pt x="610691" y="324036"/>
                  </a:cubicBezTo>
                  <a:cubicBezTo>
                    <a:pt x="610691" y="165721"/>
                    <a:pt x="482351" y="37381"/>
                    <a:pt x="324036" y="37381"/>
                  </a:cubicBezTo>
                  <a:close/>
                  <a:moveTo>
                    <a:pt x="324036" y="0"/>
                  </a:moveTo>
                  <a:cubicBezTo>
                    <a:pt x="502996" y="0"/>
                    <a:pt x="648072" y="145076"/>
                    <a:pt x="648072" y="324036"/>
                  </a:cubicBezTo>
                  <a:cubicBezTo>
                    <a:pt x="648072" y="502996"/>
                    <a:pt x="502996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b="1"/>
            </a:p>
          </p:txBody>
        </p:sp>
      </p:grpSp>
      <p:grpSp>
        <p:nvGrpSpPr>
          <p:cNvPr id="13" name="组合 49"/>
          <p:cNvGrpSpPr/>
          <p:nvPr/>
        </p:nvGrpSpPr>
        <p:grpSpPr>
          <a:xfrm>
            <a:off x="3669677" y="4873274"/>
            <a:ext cx="4512278" cy="644917"/>
            <a:chOff x="3007001" y="3779147"/>
            <a:chExt cx="3930783" cy="561604"/>
          </a:xfrm>
          <a:solidFill>
            <a:schemeClr val="accent1"/>
          </a:solidFill>
        </p:grpSpPr>
        <p:sp>
          <p:nvSpPr>
            <p:cNvPr id="14" name="圆角矩形 6"/>
            <p:cNvSpPr/>
            <p:nvPr/>
          </p:nvSpPr>
          <p:spPr>
            <a:xfrm>
              <a:off x="3007001" y="3779147"/>
              <a:ext cx="3930783" cy="561604"/>
            </a:xfrm>
            <a:prstGeom prst="roundRect">
              <a:avLst>
                <a:gd name="adj" fmla="val 50000"/>
              </a:avLst>
            </a:prstGeom>
            <a:solidFill>
              <a:srgbClr val="4C86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做好医院老年友善服务</a:t>
              </a:r>
              <a:endPara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KSO_Shape"/>
            <p:cNvSpPr/>
            <p:nvPr/>
          </p:nvSpPr>
          <p:spPr>
            <a:xfrm>
              <a:off x="6480212" y="3939902"/>
              <a:ext cx="252000" cy="252000"/>
            </a:xfrm>
            <a:custGeom>
              <a:avLst/>
              <a:gdLst>
                <a:gd name="connsiteX0" fmla="*/ 363514 w 648072"/>
                <a:gd name="connsiteY0" fmla="*/ 144016 h 648072"/>
                <a:gd name="connsiteX1" fmla="*/ 543534 w 648072"/>
                <a:gd name="connsiteY1" fmla="*/ 324036 h 648072"/>
                <a:gd name="connsiteX2" fmla="*/ 363514 w 648072"/>
                <a:gd name="connsiteY2" fmla="*/ 504056 h 648072"/>
                <a:gd name="connsiteX3" fmla="*/ 363514 w 648072"/>
                <a:gd name="connsiteY3" fmla="*/ 414046 h 648072"/>
                <a:gd name="connsiteX4" fmla="*/ 104538 w 648072"/>
                <a:gd name="connsiteY4" fmla="*/ 414046 h 648072"/>
                <a:gd name="connsiteX5" fmla="*/ 104538 w 648072"/>
                <a:gd name="connsiteY5" fmla="*/ 234026 h 648072"/>
                <a:gd name="connsiteX6" fmla="*/ 363514 w 648072"/>
                <a:gd name="connsiteY6" fmla="*/ 234026 h 648072"/>
                <a:gd name="connsiteX7" fmla="*/ 324036 w 648072"/>
                <a:gd name="connsiteY7" fmla="*/ 37381 h 648072"/>
                <a:gd name="connsiteX8" fmla="*/ 37381 w 648072"/>
                <a:gd name="connsiteY8" fmla="*/ 324036 h 648072"/>
                <a:gd name="connsiteX9" fmla="*/ 324036 w 648072"/>
                <a:gd name="connsiteY9" fmla="*/ 610691 h 648072"/>
                <a:gd name="connsiteX10" fmla="*/ 610691 w 648072"/>
                <a:gd name="connsiteY10" fmla="*/ 324036 h 648072"/>
                <a:gd name="connsiteX11" fmla="*/ 324036 w 648072"/>
                <a:gd name="connsiteY11" fmla="*/ 37381 h 648072"/>
                <a:gd name="connsiteX12" fmla="*/ 324036 w 648072"/>
                <a:gd name="connsiteY12" fmla="*/ 0 h 648072"/>
                <a:gd name="connsiteX13" fmla="*/ 648072 w 648072"/>
                <a:gd name="connsiteY13" fmla="*/ 324036 h 648072"/>
                <a:gd name="connsiteX14" fmla="*/ 324036 w 648072"/>
                <a:gd name="connsiteY14" fmla="*/ 648072 h 648072"/>
                <a:gd name="connsiteX15" fmla="*/ 0 w 648072"/>
                <a:gd name="connsiteY15" fmla="*/ 324036 h 648072"/>
                <a:gd name="connsiteX16" fmla="*/ 324036 w 648072"/>
                <a:gd name="connsiteY16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8072" h="648072">
                  <a:moveTo>
                    <a:pt x="363514" y="144016"/>
                  </a:moveTo>
                  <a:lnTo>
                    <a:pt x="543534" y="324036"/>
                  </a:lnTo>
                  <a:lnTo>
                    <a:pt x="363514" y="504056"/>
                  </a:lnTo>
                  <a:lnTo>
                    <a:pt x="363514" y="414046"/>
                  </a:lnTo>
                  <a:lnTo>
                    <a:pt x="104538" y="414046"/>
                  </a:lnTo>
                  <a:lnTo>
                    <a:pt x="104538" y="234026"/>
                  </a:lnTo>
                  <a:lnTo>
                    <a:pt x="363514" y="234026"/>
                  </a:lnTo>
                  <a:close/>
                  <a:moveTo>
                    <a:pt x="324036" y="37381"/>
                  </a:moveTo>
                  <a:cubicBezTo>
                    <a:pt x="165721" y="37381"/>
                    <a:pt x="37381" y="165721"/>
                    <a:pt x="37381" y="324036"/>
                  </a:cubicBezTo>
                  <a:cubicBezTo>
                    <a:pt x="37381" y="482351"/>
                    <a:pt x="165721" y="610691"/>
                    <a:pt x="324036" y="610691"/>
                  </a:cubicBezTo>
                  <a:cubicBezTo>
                    <a:pt x="482351" y="610691"/>
                    <a:pt x="610691" y="482351"/>
                    <a:pt x="610691" y="324036"/>
                  </a:cubicBezTo>
                  <a:cubicBezTo>
                    <a:pt x="610691" y="165721"/>
                    <a:pt x="482351" y="37381"/>
                    <a:pt x="324036" y="37381"/>
                  </a:cubicBezTo>
                  <a:close/>
                  <a:moveTo>
                    <a:pt x="324036" y="0"/>
                  </a:moveTo>
                  <a:cubicBezTo>
                    <a:pt x="502996" y="0"/>
                    <a:pt x="648072" y="145076"/>
                    <a:pt x="648072" y="324036"/>
                  </a:cubicBezTo>
                  <a:cubicBezTo>
                    <a:pt x="648072" y="502996"/>
                    <a:pt x="502996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b="1"/>
            </a:p>
          </p:txBody>
        </p:sp>
      </p:grpSp>
      <p:grpSp>
        <p:nvGrpSpPr>
          <p:cNvPr id="16" name="组合 52"/>
          <p:cNvGrpSpPr/>
          <p:nvPr/>
        </p:nvGrpSpPr>
        <p:grpSpPr>
          <a:xfrm>
            <a:off x="3356115" y="2085334"/>
            <a:ext cx="716313" cy="716573"/>
            <a:chOff x="2915816" y="813945"/>
            <a:chExt cx="624004" cy="624004"/>
          </a:xfrm>
          <a:solidFill>
            <a:srgbClr val="4C86AE"/>
          </a:solidFill>
        </p:grpSpPr>
        <p:sp>
          <p:nvSpPr>
            <p:cNvPr id="17" name="椭圆 16"/>
            <p:cNvSpPr/>
            <p:nvPr/>
          </p:nvSpPr>
          <p:spPr>
            <a:xfrm>
              <a:off x="2915816" y="813945"/>
              <a:ext cx="624004" cy="624004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>
                <a:solidFill>
                  <a:schemeClr val="bg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014216" y="912345"/>
              <a:ext cx="427202" cy="42720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100" b="1" dirty="0">
                  <a:solidFill>
                    <a:schemeClr val="bg1"/>
                  </a:solidFill>
                  <a:latin typeface="汉仪圆叠体简" panose="02010609000101010101" pitchFamily="49" charset="-122"/>
                  <a:ea typeface="汉仪圆叠体简" panose="02010609000101010101" pitchFamily="49" charset="-122"/>
                </a:rPr>
                <a:t>1</a:t>
              </a:r>
              <a:endParaRPr lang="zh-CN" altLang="en-US" sz="2100" b="1" dirty="0">
                <a:solidFill>
                  <a:schemeClr val="bg1"/>
                </a:solidFill>
                <a:latin typeface="汉仪圆叠体简" panose="02010609000101010101" pitchFamily="49" charset="-122"/>
                <a:ea typeface="汉仪圆叠体简" panose="02010609000101010101" pitchFamily="49" charset="-122"/>
              </a:endParaRPr>
            </a:p>
          </p:txBody>
        </p:sp>
      </p:grpSp>
      <p:grpSp>
        <p:nvGrpSpPr>
          <p:cNvPr id="19" name="组合 55"/>
          <p:cNvGrpSpPr/>
          <p:nvPr/>
        </p:nvGrpSpPr>
        <p:grpSpPr>
          <a:xfrm>
            <a:off x="3356115" y="3007473"/>
            <a:ext cx="716313" cy="716573"/>
            <a:chOff x="2915816" y="1599924"/>
            <a:chExt cx="624004" cy="624004"/>
          </a:xfrm>
          <a:solidFill>
            <a:srgbClr val="4C86AE"/>
          </a:solidFill>
        </p:grpSpPr>
        <p:sp>
          <p:nvSpPr>
            <p:cNvPr id="20" name="椭圆 19"/>
            <p:cNvSpPr/>
            <p:nvPr/>
          </p:nvSpPr>
          <p:spPr>
            <a:xfrm>
              <a:off x="2915816" y="1599924"/>
              <a:ext cx="624004" cy="624004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>
                <a:solidFill>
                  <a:schemeClr val="bg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014216" y="1698324"/>
              <a:ext cx="427202" cy="42720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100" b="1" dirty="0">
                  <a:solidFill>
                    <a:schemeClr val="bg1"/>
                  </a:solidFill>
                  <a:latin typeface="汉仪圆叠体简" panose="02010609000101010101" pitchFamily="49" charset="-122"/>
                  <a:ea typeface="汉仪圆叠体简" panose="02010609000101010101" pitchFamily="49" charset="-122"/>
                </a:rPr>
                <a:t>2</a:t>
              </a:r>
              <a:endParaRPr lang="zh-CN" altLang="en-US" sz="2100" b="1" dirty="0">
                <a:solidFill>
                  <a:schemeClr val="bg1"/>
                </a:solidFill>
                <a:latin typeface="汉仪圆叠体简" panose="02010609000101010101" pitchFamily="49" charset="-122"/>
                <a:ea typeface="汉仪圆叠体简" panose="02010609000101010101" pitchFamily="49" charset="-122"/>
              </a:endParaRPr>
            </a:p>
          </p:txBody>
        </p:sp>
      </p:grpSp>
      <p:grpSp>
        <p:nvGrpSpPr>
          <p:cNvPr id="22" name="组合 58"/>
          <p:cNvGrpSpPr/>
          <p:nvPr/>
        </p:nvGrpSpPr>
        <p:grpSpPr>
          <a:xfrm>
            <a:off x="3356115" y="3909960"/>
            <a:ext cx="716313" cy="716573"/>
            <a:chOff x="2915816" y="2385903"/>
            <a:chExt cx="624004" cy="624004"/>
          </a:xfrm>
          <a:solidFill>
            <a:srgbClr val="4C86AE"/>
          </a:solidFill>
        </p:grpSpPr>
        <p:sp>
          <p:nvSpPr>
            <p:cNvPr id="23" name="椭圆 22"/>
            <p:cNvSpPr/>
            <p:nvPr/>
          </p:nvSpPr>
          <p:spPr>
            <a:xfrm>
              <a:off x="2915816" y="2385903"/>
              <a:ext cx="624004" cy="624004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>
                <a:solidFill>
                  <a:schemeClr val="bg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014216" y="2484303"/>
              <a:ext cx="427202" cy="42720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100" b="1" dirty="0">
                  <a:solidFill>
                    <a:schemeClr val="bg1"/>
                  </a:solidFill>
                  <a:latin typeface="汉仪圆叠体简" panose="02010609000101010101" pitchFamily="49" charset="-122"/>
                  <a:ea typeface="汉仪圆叠体简" panose="02010609000101010101" pitchFamily="49" charset="-122"/>
                </a:rPr>
                <a:t>3</a:t>
              </a:r>
              <a:endParaRPr lang="zh-CN" altLang="en-US" sz="2100" b="1" dirty="0">
                <a:solidFill>
                  <a:schemeClr val="bg1"/>
                </a:solidFill>
                <a:latin typeface="汉仪圆叠体简" panose="02010609000101010101" pitchFamily="49" charset="-122"/>
                <a:ea typeface="汉仪圆叠体简" panose="02010609000101010101" pitchFamily="49" charset="-122"/>
              </a:endParaRPr>
            </a:p>
          </p:txBody>
        </p:sp>
      </p:grpSp>
      <p:grpSp>
        <p:nvGrpSpPr>
          <p:cNvPr id="25" name="组合 61"/>
          <p:cNvGrpSpPr/>
          <p:nvPr/>
        </p:nvGrpSpPr>
        <p:grpSpPr>
          <a:xfrm>
            <a:off x="3356115" y="4825947"/>
            <a:ext cx="716313" cy="716573"/>
            <a:chOff x="2915816" y="3171882"/>
            <a:chExt cx="624004" cy="624004"/>
          </a:xfrm>
          <a:solidFill>
            <a:srgbClr val="4C86AE"/>
          </a:solidFill>
        </p:grpSpPr>
        <p:sp>
          <p:nvSpPr>
            <p:cNvPr id="26" name="椭圆 7"/>
            <p:cNvSpPr/>
            <p:nvPr/>
          </p:nvSpPr>
          <p:spPr>
            <a:xfrm>
              <a:off x="2915816" y="3171882"/>
              <a:ext cx="624004" cy="624004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b="1">
                <a:solidFill>
                  <a:schemeClr val="bg1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014216" y="3270282"/>
              <a:ext cx="427202" cy="42720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100" b="1" dirty="0">
                  <a:solidFill>
                    <a:schemeClr val="bg1"/>
                  </a:solidFill>
                  <a:latin typeface="汉仪圆叠体简" panose="02010609000101010101" pitchFamily="49" charset="-122"/>
                  <a:ea typeface="汉仪圆叠体简" panose="02010609000101010101" pitchFamily="49" charset="-122"/>
                </a:rPr>
                <a:t>4</a:t>
              </a:r>
              <a:endParaRPr lang="zh-CN" altLang="en-US" sz="2100" b="1" dirty="0">
                <a:solidFill>
                  <a:schemeClr val="bg1"/>
                </a:solidFill>
                <a:latin typeface="汉仪圆叠体简" panose="02010609000101010101" pitchFamily="49" charset="-122"/>
                <a:ea typeface="汉仪圆叠体简" panose="02010609000101010101" pitchFamily="49" charset="-122"/>
              </a:endParaRPr>
            </a:p>
          </p:txBody>
        </p:sp>
      </p:grpSp>
      <p:sp>
        <p:nvSpPr>
          <p:cNvPr id="28" name="等腰三角形 27"/>
          <p:cNvSpPr/>
          <p:nvPr/>
        </p:nvSpPr>
        <p:spPr>
          <a:xfrm flipV="1">
            <a:off x="351057" y="164676"/>
            <a:ext cx="3153152" cy="1734862"/>
          </a:xfrm>
          <a:prstGeom prst="triangle">
            <a:avLst/>
          </a:prstGeom>
          <a:solidFill>
            <a:srgbClr val="4C8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871653" y="345124"/>
            <a:ext cx="2111960" cy="8223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4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目录页</a:t>
            </a:r>
            <a:endParaRPr lang="zh-CN" altLang="en-US" sz="4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 rot="-2820000">
            <a:off x="1521317" y="881109"/>
            <a:ext cx="2736634" cy="39751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dirty="0" smtClean="0">
                <a:solidFill>
                  <a:sysClr val="windowText" lastClr="000000"/>
                </a:solidFill>
              </a:rPr>
              <a:t> PAGE OF CONTENT</a:t>
            </a:r>
            <a:endParaRPr lang="zh-CN" altLang="en-US" dirty="0">
              <a:solidFill>
                <a:sysClr val="windowText" lastClr="000000"/>
              </a:solidFill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46" y="2297867"/>
            <a:ext cx="3853254" cy="345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>
                <a:solidFill>
                  <a:schemeClr val="tx1"/>
                </a:solidFill>
                <a:sym typeface="+mn-ea"/>
              </a:rPr>
              <a:t>良好的医院服务礼仪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871710" y="334645"/>
            <a:ext cx="18669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6694805" y="3437890"/>
            <a:ext cx="1654175" cy="24638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ea typeface="微软雅黑 Light" panose="020B0502040204020203" pitchFamily="34" charset="-122"/>
              </a:rPr>
              <a:t>输入您的标题内容</a:t>
            </a:r>
            <a:endParaRPr lang="en-US" sz="2135" b="1" dirty="0">
              <a:solidFill>
                <a:schemeClr val="bg1"/>
              </a:solidFill>
            </a:endParaRPr>
          </a:p>
        </p:txBody>
      </p:sp>
      <p:grpSp>
        <p:nvGrpSpPr>
          <p:cNvPr id="25" name="Group 32"/>
          <p:cNvGrpSpPr/>
          <p:nvPr/>
        </p:nvGrpSpPr>
        <p:grpSpPr>
          <a:xfrm>
            <a:off x="2394584" y="5843461"/>
            <a:ext cx="7639685" cy="650875"/>
            <a:chOff x="1719262" y="4053544"/>
            <a:chExt cx="5729763" cy="488156"/>
          </a:xfrm>
        </p:grpSpPr>
        <p:sp>
          <p:nvSpPr>
            <p:cNvPr id="26" name="Pentagon 289"/>
            <p:cNvSpPr/>
            <p:nvPr/>
          </p:nvSpPr>
          <p:spPr>
            <a:xfrm flipH="1">
              <a:off x="1719262" y="4053544"/>
              <a:ext cx="5729763" cy="48815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1719262" y="4054972"/>
              <a:ext cx="5658326" cy="48434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 defTabSz="1218565" fontAlgn="auto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zh-CN" b="1" dirty="0" smtClean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任何岗位在工作中的行为举止都体现了医院的整体服务形象，</a:t>
              </a:r>
              <a:r>
                <a:rPr lang="en-US" altLang="zh-CN" b="1" dirty="0" smtClean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  </a:t>
              </a:r>
              <a:endParaRPr lang="en-US" altLang="zh-CN" b="1" dirty="0" smtClean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  <a:p>
              <a:pPr algn="ctr" defTabSz="1218565" fontAlgn="auto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b="1" dirty="0" smtClean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   </a:t>
              </a:r>
              <a:r>
                <a:rPr lang="zh-CN" b="1" dirty="0" smtClean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不好的行为举止更会给患者带来最直观的感受</a:t>
              </a:r>
              <a:r>
                <a:rPr lang="en-US" altLang="zh-CN" b="1" dirty="0" smtClean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——</a:t>
              </a:r>
              <a:r>
                <a:rPr lang="zh-CN" altLang="en-US" b="1" dirty="0" smtClean="0">
                  <a:solidFill>
                    <a:srgbClr val="FF0000"/>
                  </a:solidFill>
                  <a:ea typeface="微软雅黑 Light" panose="020B0502040204020203" pitchFamily="34" charset="-122"/>
                </a:rPr>
                <a:t>服务态度差</a:t>
              </a:r>
              <a:r>
                <a:rPr lang="zh-CN" b="1" dirty="0" smtClean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。</a:t>
              </a:r>
              <a:endParaRPr lang="zh-CN" b="1" dirty="0" smtClean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44" name="Text Placeholder 3"/>
          <p:cNvSpPr txBox="1"/>
          <p:nvPr/>
        </p:nvSpPr>
        <p:spPr>
          <a:xfrm>
            <a:off x="9189600" y="3101926"/>
            <a:ext cx="2240401" cy="7386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endParaRPr lang="en-US" altLang="zh-CN" dirty="0" smtClean="0">
              <a:sym typeface="Arial" panose="020B0604020202020204" pitchFamily="34" charset="0"/>
            </a:endParaRPr>
          </a:p>
          <a:p>
            <a:r>
              <a:rPr lang="zh-CN" altLang="en-US" dirty="0" smtClean="0">
                <a:sym typeface="Arial" panose="020B0604020202020204" pitchFamily="34" charset="0"/>
              </a:rPr>
              <a:t>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20" y="1059815"/>
            <a:ext cx="8772525" cy="42767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46980" y="821690"/>
            <a:ext cx="15621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行为举止礼仪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>
                <a:solidFill>
                  <a:schemeClr val="tx1"/>
                </a:solidFill>
                <a:sym typeface="+mn-ea"/>
              </a:rPr>
              <a:t>良好的医院服务礼仪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597390" y="317500"/>
            <a:ext cx="1856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22"/>
          <p:cNvSpPr/>
          <p:nvPr/>
        </p:nvSpPr>
        <p:spPr>
          <a:xfrm>
            <a:off x="666750" y="1758315"/>
            <a:ext cx="4604385" cy="2773680"/>
          </a:xfrm>
          <a:prstGeom prst="roundRect">
            <a:avLst>
              <a:gd name="adj" fmla="val 5737"/>
            </a:avLst>
          </a:prstGeom>
          <a:solidFill>
            <a:srgbClr val="529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>
              <a:lnSpc>
                <a:spcPct val="120000"/>
              </a:lnSpc>
            </a:pPr>
            <a:endParaRPr lang="en-US" sz="2300" dirty="0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121"/>
          <p:cNvGrpSpPr/>
          <p:nvPr/>
        </p:nvGrpSpPr>
        <p:grpSpPr>
          <a:xfrm>
            <a:off x="1481360" y="2613037"/>
            <a:ext cx="1209118" cy="1064082"/>
            <a:chOff x="3592681" y="1822859"/>
            <a:chExt cx="1440175" cy="1267354"/>
          </a:xfrm>
          <a:solidFill>
            <a:schemeClr val="bg1"/>
          </a:solidFill>
        </p:grpSpPr>
        <p:sp>
          <p:nvSpPr>
            <p:cNvPr id="13" name="Heart 97"/>
            <p:cNvSpPr/>
            <p:nvPr/>
          </p:nvSpPr>
          <p:spPr>
            <a:xfrm>
              <a:off x="3592681" y="1822859"/>
              <a:ext cx="1440175" cy="1267354"/>
            </a:xfrm>
            <a:prstGeom prst="hear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19"/>
            <p:cNvGrpSpPr/>
            <p:nvPr/>
          </p:nvGrpSpPr>
          <p:grpSpPr>
            <a:xfrm>
              <a:off x="3719009" y="2089802"/>
              <a:ext cx="1110985" cy="806498"/>
              <a:chOff x="1403615" y="1822859"/>
              <a:chExt cx="1110985" cy="806498"/>
            </a:xfrm>
            <a:grpFill/>
          </p:grpSpPr>
          <p:cxnSp>
            <p:nvCxnSpPr>
              <p:cNvPr id="15" name="Straight Connector 100"/>
              <p:cNvCxnSpPr/>
              <p:nvPr/>
            </p:nvCxnSpPr>
            <p:spPr>
              <a:xfrm>
                <a:off x="1403615" y="2283715"/>
                <a:ext cx="172821" cy="0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02"/>
              <p:cNvCxnSpPr/>
              <p:nvPr/>
            </p:nvCxnSpPr>
            <p:spPr>
              <a:xfrm flipV="1">
                <a:off x="1576436" y="1822859"/>
                <a:ext cx="0" cy="460856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04"/>
              <p:cNvCxnSpPr/>
              <p:nvPr/>
            </p:nvCxnSpPr>
            <p:spPr>
              <a:xfrm>
                <a:off x="1576436" y="1822859"/>
                <a:ext cx="345642" cy="806498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08"/>
              <p:cNvCxnSpPr/>
              <p:nvPr/>
            </p:nvCxnSpPr>
            <p:spPr>
              <a:xfrm flipV="1">
                <a:off x="1922078" y="2053287"/>
                <a:ext cx="115214" cy="576070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10"/>
              <p:cNvCxnSpPr/>
              <p:nvPr/>
            </p:nvCxnSpPr>
            <p:spPr>
              <a:xfrm>
                <a:off x="2037292" y="2053287"/>
                <a:ext cx="115214" cy="345642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12"/>
              <p:cNvCxnSpPr/>
              <p:nvPr/>
            </p:nvCxnSpPr>
            <p:spPr>
              <a:xfrm flipV="1">
                <a:off x="2152506" y="2168501"/>
                <a:ext cx="115214" cy="230428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14"/>
              <p:cNvCxnSpPr/>
              <p:nvPr/>
            </p:nvCxnSpPr>
            <p:spPr>
              <a:xfrm>
                <a:off x="2267720" y="2168501"/>
                <a:ext cx="57607" cy="57607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116"/>
              <p:cNvCxnSpPr/>
              <p:nvPr/>
            </p:nvCxnSpPr>
            <p:spPr>
              <a:xfrm>
                <a:off x="2325327" y="2226108"/>
                <a:ext cx="189273" cy="0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3302635" y="2808605"/>
            <a:ext cx="1516380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“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四个要素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”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2490" y="4615815"/>
            <a:ext cx="4192905" cy="11074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倡导主动接待、主动关心、主动安慰的服务意识，让每一名走进医院的老年患者感受到医务工作人员的亲切和温暖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01335" y="1126490"/>
            <a:ext cx="5919470" cy="4869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zh-CN" altLang="en-US" sz="2000" b="1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四个要素：</a:t>
            </a:r>
            <a:endParaRPr lang="zh-CN" altLang="en-US" sz="2000" b="1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(一)</a:t>
            </a:r>
            <a:r>
              <a:rPr lang="zh-CN" altLang="en-US" sz="1700" b="1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以他人为中心</a:t>
            </a: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。对老年人的隐私等要保密，老年人不愿意陈述的内容不要问，更不能向他人散布。</a:t>
            </a:r>
            <a:endParaRPr lang="zh-CN" altLang="en-US" sz="17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(二)</a:t>
            </a:r>
            <a:r>
              <a:rPr lang="zh-CN" altLang="en-US" sz="1700" b="1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态度热情诚恳</a:t>
            </a: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。语言的沟通是服务人员与老年人之间感情的“桥梁”，服务人员进入工作环境，就进入了服务的角色。应热情亲切地对待老年人，将对老年人的爱心、同情心和真诚相助的情感融在言语中。</a:t>
            </a:r>
            <a:endParaRPr lang="zh-CN" altLang="en-US" sz="17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(三)</a:t>
            </a:r>
            <a:r>
              <a:rPr lang="zh-CN" altLang="en-US" sz="1700" b="1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内容精确通俗</a:t>
            </a: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。根据老年人的受教育程度及理解力，选择合适的语言来表达。言语要严谨同时要清晰、温和，措词要准确。</a:t>
            </a:r>
            <a:endParaRPr lang="zh-CN" altLang="en-US" sz="17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(四)</a:t>
            </a:r>
            <a:r>
              <a:rPr lang="zh-CN" altLang="en-US" sz="1700" b="1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表达清晰柔和</a:t>
            </a: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。语调适中，当向老年人交代护理意图时，语言要简洁易懂。</a:t>
            </a:r>
            <a:endParaRPr lang="zh-CN" altLang="en-US" sz="17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3765" y="984885"/>
            <a:ext cx="39122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b="1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四、</a:t>
            </a:r>
            <a:r>
              <a:rPr lang="zh-CN" altLang="en-US" sz="2400" b="1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语言</a:t>
            </a:r>
            <a:r>
              <a:rPr lang="zh-CN" altLang="en-US" sz="2400" b="1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礼仪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1" grpId="0" bldLvl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>
                <a:solidFill>
                  <a:schemeClr val="tx1"/>
                </a:solidFill>
                <a:sym typeface="+mn-ea"/>
              </a:rPr>
              <a:t>良好的医院服务礼仪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70864" y="182282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42805" y="372745"/>
            <a:ext cx="17100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75360" y="994410"/>
            <a:ext cx="2321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四、语言礼仪</a:t>
            </a:r>
            <a:endParaRPr lang="zh-CN" altLang="en-US" b="1">
              <a:solidFill>
                <a:srgbClr val="5294BA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57090" y="1219200"/>
            <a:ext cx="7092950" cy="5369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常用礼貌用语</a:t>
            </a:r>
            <a:endParaRPr lang="zh-CN" altLang="en-US" sz="2000" b="1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(一)称呼用语:对老年人称呼要有分寸，可视年龄、职业而选择不同的称呼。如张老师、李医生，也可以按老人的意愿称呼张叔叔、王爷爷、李阿婆等。</a:t>
            </a:r>
            <a:endParaRPr lang="zh-CN" altLang="en-US" sz="17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(二)迎送用语:“ 您好”、“ 欢迎您”、“ 您好，请进”、“再见”、“请慢走”、“您请 坐”</a:t>
            </a:r>
            <a:endParaRPr lang="zh-CN" altLang="en-US" sz="17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(三)感谢用语:“谢谢”、“感谢您的帮助”、“谢谢您的配合”、“ 感谢您提出的宝贵意见”</a:t>
            </a:r>
            <a:endParaRPr lang="zh-CN" altLang="en-US" sz="17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(四)答谢用语:“ 不客气”、“ 很高兴为您服务”、“这是我们应该做的’</a:t>
            </a:r>
            <a:endParaRPr lang="zh-CN" altLang="en-US" sz="17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(五)歉意用语:“抱歉”、“让您久等了”、“请稍等”、“请原谅”、“打扰了”、“实在抱歉”、麻烦了，抱歉</a:t>
            </a:r>
            <a:endParaRPr lang="zh-CN" altLang="en-US" sz="17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(六)征询用语:“我能为您做什么吗”、“您有什么需要我为您服务的吗</a:t>
            </a:r>
            <a:endParaRPr lang="zh-CN" altLang="en-US" sz="17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(七)请求用语: “请您帮我”、 “请问”</a:t>
            </a:r>
            <a:endParaRPr lang="zh-CN" altLang="en-US" sz="17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(八)介绍用语:“您好， 我是护理员某某"</a:t>
            </a:r>
            <a:endParaRPr lang="zh-CN" altLang="en-US" sz="17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endParaRPr lang="zh-CN" altLang="en-US" sz="1700"/>
          </a:p>
        </p:txBody>
      </p:sp>
      <p:sp>
        <p:nvSpPr>
          <p:cNvPr id="5" name="椭圆 4"/>
          <p:cNvSpPr/>
          <p:nvPr/>
        </p:nvSpPr>
        <p:spPr>
          <a:xfrm>
            <a:off x="798830" y="1610360"/>
            <a:ext cx="3186430" cy="3164205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anchor="ctr"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1005" y="5022215"/>
            <a:ext cx="3942080" cy="1153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auto">
              <a:lnSpc>
                <a:spcPct val="150000"/>
              </a:lnSpc>
            </a:pPr>
            <a:r>
              <a:rPr lang="en-US" altLang="zh-CN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    </a:t>
            </a:r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  </a:t>
            </a:r>
            <a:r>
              <a:rPr lang="zh-CN" altLang="en-US" sz="1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礼貌用语是表达意愿、交流思想感情和沟通信息的重要交际工具，是一种对他人表示友好和尊敬的语言。</a:t>
            </a:r>
            <a:endParaRPr lang="zh-CN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>
                <a:solidFill>
                  <a:schemeClr val="tx1"/>
                </a:solidFill>
                <a:sym typeface="+mn-ea"/>
              </a:rPr>
              <a:t>良好的医院服务礼仪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685655" y="396240"/>
            <a:ext cx="1767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oup 175"/>
          <p:cNvGrpSpPr/>
          <p:nvPr/>
        </p:nvGrpSpPr>
        <p:grpSpPr>
          <a:xfrm flipH="1">
            <a:off x="760164" y="3336093"/>
            <a:ext cx="3205346" cy="2260849"/>
            <a:chOff x="6035675" y="862013"/>
            <a:chExt cx="479425" cy="338138"/>
          </a:xfrm>
          <a:solidFill>
            <a:srgbClr val="5294BA"/>
          </a:solidFill>
        </p:grpSpPr>
        <p:sp>
          <p:nvSpPr>
            <p:cNvPr id="12" name="Freeform 95"/>
            <p:cNvSpPr>
              <a:spLocks noEditPoints="1"/>
            </p:cNvSpPr>
            <p:nvPr/>
          </p:nvSpPr>
          <p:spPr bwMode="auto">
            <a:xfrm>
              <a:off x="6332538" y="977900"/>
              <a:ext cx="76200" cy="7461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29"/>
                </a:cxn>
                <a:cxn ang="0">
                  <a:pos x="17" y="29"/>
                </a:cxn>
                <a:cxn ang="0">
                  <a:pos x="17" y="47"/>
                </a:cxn>
                <a:cxn ang="0">
                  <a:pos x="31" y="47"/>
                </a:cxn>
                <a:cxn ang="0">
                  <a:pos x="31" y="29"/>
                </a:cxn>
                <a:cxn ang="0">
                  <a:pos x="48" y="29"/>
                </a:cxn>
                <a:cxn ang="0">
                  <a:pos x="48" y="16"/>
                </a:cxn>
                <a:cxn ang="0">
                  <a:pos x="31" y="1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48" h="47">
                  <a:moveTo>
                    <a:pt x="31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47"/>
                  </a:lnTo>
                  <a:lnTo>
                    <a:pt x="31" y="47"/>
                  </a:lnTo>
                  <a:lnTo>
                    <a:pt x="31" y="29"/>
                  </a:lnTo>
                  <a:lnTo>
                    <a:pt x="48" y="29"/>
                  </a:lnTo>
                  <a:lnTo>
                    <a:pt x="48" y="16"/>
                  </a:lnTo>
                  <a:lnTo>
                    <a:pt x="31" y="16"/>
                  </a:lnTo>
                  <a:lnTo>
                    <a:pt x="31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96"/>
            <p:cNvSpPr>
              <a:spLocks noEditPoints="1"/>
            </p:cNvSpPr>
            <p:nvPr/>
          </p:nvSpPr>
          <p:spPr bwMode="auto">
            <a:xfrm>
              <a:off x="6332538" y="977900"/>
              <a:ext cx="76200" cy="7461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29"/>
                </a:cxn>
                <a:cxn ang="0">
                  <a:pos x="17" y="29"/>
                </a:cxn>
                <a:cxn ang="0">
                  <a:pos x="17" y="47"/>
                </a:cxn>
                <a:cxn ang="0">
                  <a:pos x="31" y="47"/>
                </a:cxn>
                <a:cxn ang="0">
                  <a:pos x="31" y="29"/>
                </a:cxn>
                <a:cxn ang="0">
                  <a:pos x="48" y="29"/>
                </a:cxn>
                <a:cxn ang="0">
                  <a:pos x="48" y="16"/>
                </a:cxn>
                <a:cxn ang="0">
                  <a:pos x="31" y="1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48" h="47">
                  <a:moveTo>
                    <a:pt x="31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47"/>
                  </a:lnTo>
                  <a:lnTo>
                    <a:pt x="31" y="47"/>
                  </a:lnTo>
                  <a:lnTo>
                    <a:pt x="31" y="29"/>
                  </a:lnTo>
                  <a:lnTo>
                    <a:pt x="48" y="29"/>
                  </a:lnTo>
                  <a:lnTo>
                    <a:pt x="48" y="16"/>
                  </a:lnTo>
                  <a:lnTo>
                    <a:pt x="31" y="16"/>
                  </a:lnTo>
                  <a:lnTo>
                    <a:pt x="31" y="0"/>
                  </a:lnTo>
                  <a:moveTo>
                    <a:pt x="31" y="0"/>
                  </a:moveTo>
                  <a:lnTo>
                    <a:pt x="31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97"/>
            <p:cNvSpPr>
              <a:spLocks noEditPoints="1"/>
            </p:cNvSpPr>
            <p:nvPr/>
          </p:nvSpPr>
          <p:spPr bwMode="auto">
            <a:xfrm>
              <a:off x="6075363" y="1116013"/>
              <a:ext cx="84138" cy="8413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14" y="29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98"/>
            <p:cNvSpPr>
              <a:spLocks noEditPoints="1"/>
            </p:cNvSpPr>
            <p:nvPr/>
          </p:nvSpPr>
          <p:spPr bwMode="auto">
            <a:xfrm>
              <a:off x="6370638" y="1116013"/>
              <a:ext cx="84138" cy="8413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03"/>
            <p:cNvSpPr>
              <a:spLocks noEditPoints="1"/>
            </p:cNvSpPr>
            <p:nvPr/>
          </p:nvSpPr>
          <p:spPr bwMode="auto">
            <a:xfrm>
              <a:off x="6035675" y="862013"/>
              <a:ext cx="479425" cy="280988"/>
            </a:xfrm>
            <a:custGeom>
              <a:avLst/>
              <a:gdLst/>
              <a:ahLst/>
              <a:cxnLst>
                <a:cxn ang="0">
                  <a:pos x="153" y="8"/>
                </a:cxn>
                <a:cxn ang="0">
                  <a:pos x="78" y="8"/>
                </a:cxn>
                <a:cxn ang="0">
                  <a:pos x="67" y="0"/>
                </a:cxn>
                <a:cxn ang="0">
                  <a:pos x="57" y="8"/>
                </a:cxn>
                <a:cxn ang="0">
                  <a:pos x="52" y="8"/>
                </a:cxn>
                <a:cxn ang="0">
                  <a:pos x="46" y="17"/>
                </a:cxn>
                <a:cxn ang="0">
                  <a:pos x="46" y="26"/>
                </a:cxn>
                <a:cxn ang="0">
                  <a:pos x="40" y="26"/>
                </a:cxn>
                <a:cxn ang="0">
                  <a:pos x="25" y="36"/>
                </a:cxn>
                <a:cxn ang="0">
                  <a:pos x="8" y="56"/>
                </a:cxn>
                <a:cxn ang="0">
                  <a:pos x="0" y="78"/>
                </a:cxn>
                <a:cxn ang="0">
                  <a:pos x="0" y="84"/>
                </a:cxn>
                <a:cxn ang="0">
                  <a:pos x="6" y="97"/>
                </a:cxn>
                <a:cxn ang="0">
                  <a:pos x="12" y="97"/>
                </a:cxn>
                <a:cxn ang="0">
                  <a:pos x="29" y="85"/>
                </a:cxn>
                <a:cxn ang="0">
                  <a:pos x="45" y="97"/>
                </a:cxn>
                <a:cxn ang="0">
                  <a:pos x="114" y="97"/>
                </a:cxn>
                <a:cxn ang="0">
                  <a:pos x="131" y="85"/>
                </a:cxn>
                <a:cxn ang="0">
                  <a:pos x="148" y="97"/>
                </a:cxn>
                <a:cxn ang="0">
                  <a:pos x="157" y="97"/>
                </a:cxn>
                <a:cxn ang="0">
                  <a:pos x="166" y="84"/>
                </a:cxn>
                <a:cxn ang="0">
                  <a:pos x="166" y="21"/>
                </a:cxn>
                <a:cxn ang="0">
                  <a:pos x="153" y="8"/>
                </a:cxn>
                <a:cxn ang="0">
                  <a:pos x="47" y="53"/>
                </a:cxn>
                <a:cxn ang="0">
                  <a:pos x="40" y="60"/>
                </a:cxn>
                <a:cxn ang="0">
                  <a:pos x="26" y="60"/>
                </a:cxn>
                <a:cxn ang="0">
                  <a:pos x="24" y="55"/>
                </a:cxn>
                <a:cxn ang="0">
                  <a:pos x="34" y="44"/>
                </a:cxn>
                <a:cxn ang="0">
                  <a:pos x="43" y="40"/>
                </a:cxn>
                <a:cxn ang="0">
                  <a:pos x="47" y="46"/>
                </a:cxn>
                <a:cxn ang="0">
                  <a:pos x="47" y="53"/>
                </a:cxn>
                <a:cxn ang="0">
                  <a:pos x="139" y="56"/>
                </a:cxn>
                <a:cxn ang="0">
                  <a:pos x="117" y="78"/>
                </a:cxn>
                <a:cxn ang="0">
                  <a:pos x="94" y="56"/>
                </a:cxn>
                <a:cxn ang="0">
                  <a:pos x="88" y="44"/>
                </a:cxn>
                <a:cxn ang="0">
                  <a:pos x="104" y="28"/>
                </a:cxn>
                <a:cxn ang="0">
                  <a:pos x="116" y="33"/>
                </a:cxn>
                <a:cxn ang="0">
                  <a:pos x="128" y="28"/>
                </a:cxn>
                <a:cxn ang="0">
                  <a:pos x="144" y="44"/>
                </a:cxn>
                <a:cxn ang="0">
                  <a:pos x="139" y="56"/>
                </a:cxn>
                <a:cxn ang="0">
                  <a:pos x="139" y="56"/>
                </a:cxn>
                <a:cxn ang="0">
                  <a:pos x="139" y="56"/>
                </a:cxn>
              </a:cxnLst>
              <a:rect l="0" t="0" r="r" b="b"/>
              <a:pathLst>
                <a:path w="166" h="97">
                  <a:moveTo>
                    <a:pt x="153" y="8"/>
                  </a:moveTo>
                  <a:cubicBezTo>
                    <a:pt x="78" y="8"/>
                    <a:pt x="78" y="8"/>
                    <a:pt x="78" y="8"/>
                  </a:cubicBezTo>
                  <a:cubicBezTo>
                    <a:pt x="76" y="3"/>
                    <a:pt x="72" y="0"/>
                    <a:pt x="67" y="0"/>
                  </a:cubicBezTo>
                  <a:cubicBezTo>
                    <a:pt x="63" y="0"/>
                    <a:pt x="58" y="3"/>
                    <a:pt x="57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49" y="8"/>
                    <a:pt x="46" y="12"/>
                    <a:pt x="46" y="1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7" y="26"/>
                    <a:pt x="30" y="31"/>
                    <a:pt x="25" y="3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4" y="61"/>
                    <a:pt x="0" y="71"/>
                    <a:pt x="0" y="7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1"/>
                    <a:pt x="3" y="97"/>
                    <a:pt x="6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4" y="90"/>
                    <a:pt x="21" y="85"/>
                    <a:pt x="29" y="85"/>
                  </a:cubicBezTo>
                  <a:cubicBezTo>
                    <a:pt x="36" y="85"/>
                    <a:pt x="43" y="90"/>
                    <a:pt x="45" y="97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6" y="90"/>
                    <a:pt x="123" y="85"/>
                    <a:pt x="131" y="85"/>
                  </a:cubicBezTo>
                  <a:cubicBezTo>
                    <a:pt x="139" y="85"/>
                    <a:pt x="145" y="90"/>
                    <a:pt x="14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2" y="97"/>
                    <a:pt x="166" y="91"/>
                    <a:pt x="166" y="84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14"/>
                    <a:pt x="160" y="8"/>
                    <a:pt x="153" y="8"/>
                  </a:cubicBezTo>
                  <a:close/>
                  <a:moveTo>
                    <a:pt x="47" y="53"/>
                  </a:moveTo>
                  <a:cubicBezTo>
                    <a:pt x="47" y="57"/>
                    <a:pt x="44" y="60"/>
                    <a:pt x="40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2" y="60"/>
                    <a:pt x="22" y="57"/>
                    <a:pt x="24" y="5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6" y="42"/>
                    <a:pt x="40" y="40"/>
                    <a:pt x="43" y="40"/>
                  </a:cubicBezTo>
                  <a:cubicBezTo>
                    <a:pt x="45" y="40"/>
                    <a:pt x="47" y="43"/>
                    <a:pt x="47" y="46"/>
                  </a:cubicBezTo>
                  <a:lnTo>
                    <a:pt x="47" y="53"/>
                  </a:lnTo>
                  <a:close/>
                  <a:moveTo>
                    <a:pt x="139" y="56"/>
                  </a:moveTo>
                  <a:cubicBezTo>
                    <a:pt x="117" y="78"/>
                    <a:pt x="117" y="78"/>
                    <a:pt x="117" y="7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0" y="53"/>
                    <a:pt x="88" y="49"/>
                    <a:pt x="88" y="44"/>
                  </a:cubicBezTo>
                  <a:cubicBezTo>
                    <a:pt x="88" y="35"/>
                    <a:pt x="95" y="28"/>
                    <a:pt x="104" y="28"/>
                  </a:cubicBezTo>
                  <a:cubicBezTo>
                    <a:pt x="109" y="28"/>
                    <a:pt x="113" y="30"/>
                    <a:pt x="116" y="33"/>
                  </a:cubicBezTo>
                  <a:cubicBezTo>
                    <a:pt x="119" y="30"/>
                    <a:pt x="123" y="28"/>
                    <a:pt x="128" y="28"/>
                  </a:cubicBezTo>
                  <a:cubicBezTo>
                    <a:pt x="137" y="28"/>
                    <a:pt x="144" y="35"/>
                    <a:pt x="144" y="44"/>
                  </a:cubicBezTo>
                  <a:cubicBezTo>
                    <a:pt x="144" y="49"/>
                    <a:pt x="142" y="53"/>
                    <a:pt x="139" y="56"/>
                  </a:cubicBezTo>
                  <a:close/>
                  <a:moveTo>
                    <a:pt x="139" y="56"/>
                  </a:moveTo>
                  <a:cubicBezTo>
                    <a:pt x="139" y="56"/>
                    <a:pt x="139" y="56"/>
                    <a:pt x="139" y="5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06"/>
          <p:cNvGrpSpPr/>
          <p:nvPr/>
        </p:nvGrpSpPr>
        <p:grpSpPr>
          <a:xfrm>
            <a:off x="2314233" y="2315191"/>
            <a:ext cx="523525" cy="682525"/>
            <a:chOff x="5135563" y="1020763"/>
            <a:chExt cx="873125" cy="1138237"/>
          </a:xfrm>
          <a:solidFill>
            <a:schemeClr val="accent3"/>
          </a:solidFill>
        </p:grpSpPr>
        <p:sp>
          <p:nvSpPr>
            <p:cNvPr id="18" name="Freeform 64"/>
            <p:cNvSpPr>
              <a:spLocks noEditPoints="1"/>
            </p:cNvSpPr>
            <p:nvPr/>
          </p:nvSpPr>
          <p:spPr bwMode="auto">
            <a:xfrm>
              <a:off x="5135563" y="1439863"/>
              <a:ext cx="534988" cy="557213"/>
            </a:xfrm>
            <a:custGeom>
              <a:avLst/>
              <a:gdLst/>
              <a:ahLst/>
              <a:cxnLst>
                <a:cxn ang="0">
                  <a:pos x="167" y="164"/>
                </a:cxn>
                <a:cxn ang="0">
                  <a:pos x="145" y="138"/>
                </a:cxn>
                <a:cxn ang="0">
                  <a:pos x="145" y="138"/>
                </a:cxn>
                <a:cxn ang="0">
                  <a:pos x="140" y="125"/>
                </a:cxn>
                <a:cxn ang="0">
                  <a:pos x="145" y="118"/>
                </a:cxn>
                <a:cxn ang="0">
                  <a:pos x="185" y="3"/>
                </a:cxn>
                <a:cxn ang="0">
                  <a:pos x="176" y="0"/>
                </a:cxn>
                <a:cxn ang="0">
                  <a:pos x="157" y="19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88" y="26"/>
                </a:cxn>
                <a:cxn ang="0">
                  <a:pos x="59" y="50"/>
                </a:cxn>
                <a:cxn ang="0">
                  <a:pos x="4" y="142"/>
                </a:cxn>
                <a:cxn ang="0">
                  <a:pos x="7" y="176"/>
                </a:cxn>
                <a:cxn ang="0">
                  <a:pos x="75" y="192"/>
                </a:cxn>
                <a:cxn ang="0">
                  <a:pos x="140" y="192"/>
                </a:cxn>
                <a:cxn ang="0">
                  <a:pos x="167" y="164"/>
                </a:cxn>
                <a:cxn ang="0">
                  <a:pos x="107" y="183"/>
                </a:cxn>
                <a:cxn ang="0">
                  <a:pos x="85" y="184"/>
                </a:cxn>
                <a:cxn ang="0">
                  <a:pos x="77" y="184"/>
                </a:cxn>
                <a:cxn ang="0">
                  <a:pos x="75" y="184"/>
                </a:cxn>
                <a:cxn ang="0">
                  <a:pos x="75" y="184"/>
                </a:cxn>
                <a:cxn ang="0">
                  <a:pos x="13" y="171"/>
                </a:cxn>
                <a:cxn ang="0">
                  <a:pos x="12" y="144"/>
                </a:cxn>
                <a:cxn ang="0">
                  <a:pos x="65" y="55"/>
                </a:cxn>
                <a:cxn ang="0">
                  <a:pos x="93" y="32"/>
                </a:cxn>
                <a:cxn ang="0">
                  <a:pos x="94" y="31"/>
                </a:cxn>
                <a:cxn ang="0">
                  <a:pos x="137" y="140"/>
                </a:cxn>
                <a:cxn ang="0">
                  <a:pos x="143" y="146"/>
                </a:cxn>
                <a:cxn ang="0">
                  <a:pos x="159" y="164"/>
                </a:cxn>
                <a:cxn ang="0">
                  <a:pos x="140" y="183"/>
                </a:cxn>
                <a:cxn ang="0">
                  <a:pos x="107" y="183"/>
                </a:cxn>
                <a:cxn ang="0">
                  <a:pos x="107" y="183"/>
                </a:cxn>
                <a:cxn ang="0">
                  <a:pos x="107" y="183"/>
                </a:cxn>
              </a:cxnLst>
              <a:rect l="0" t="0" r="r" b="b"/>
              <a:pathLst>
                <a:path w="185" h="192">
                  <a:moveTo>
                    <a:pt x="167" y="164"/>
                  </a:moveTo>
                  <a:cubicBezTo>
                    <a:pt x="167" y="151"/>
                    <a:pt x="158" y="140"/>
                    <a:pt x="145" y="138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5" y="118"/>
                    <a:pt x="145" y="118"/>
                    <a:pt x="145" y="118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2" y="2"/>
                    <a:pt x="179" y="1"/>
                    <a:pt x="176" y="0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16" y="6"/>
                    <a:pt x="88" y="26"/>
                    <a:pt x="88" y="26"/>
                  </a:cubicBezTo>
                  <a:cubicBezTo>
                    <a:pt x="78" y="33"/>
                    <a:pt x="68" y="41"/>
                    <a:pt x="59" y="50"/>
                  </a:cubicBezTo>
                  <a:cubicBezTo>
                    <a:pt x="34" y="75"/>
                    <a:pt x="16" y="104"/>
                    <a:pt x="4" y="142"/>
                  </a:cubicBezTo>
                  <a:cubicBezTo>
                    <a:pt x="1" y="152"/>
                    <a:pt x="0" y="167"/>
                    <a:pt x="7" y="176"/>
                  </a:cubicBezTo>
                  <a:cubicBezTo>
                    <a:pt x="15" y="186"/>
                    <a:pt x="20" y="192"/>
                    <a:pt x="75" y="192"/>
                  </a:cubicBezTo>
                  <a:cubicBezTo>
                    <a:pt x="75" y="192"/>
                    <a:pt x="140" y="192"/>
                    <a:pt x="140" y="192"/>
                  </a:cubicBezTo>
                  <a:cubicBezTo>
                    <a:pt x="155" y="191"/>
                    <a:pt x="167" y="179"/>
                    <a:pt x="167" y="164"/>
                  </a:cubicBezTo>
                  <a:close/>
                  <a:moveTo>
                    <a:pt x="107" y="183"/>
                  </a:moveTo>
                  <a:cubicBezTo>
                    <a:pt x="99" y="183"/>
                    <a:pt x="91" y="184"/>
                    <a:pt x="85" y="184"/>
                  </a:cubicBezTo>
                  <a:cubicBezTo>
                    <a:pt x="82" y="184"/>
                    <a:pt x="79" y="184"/>
                    <a:pt x="77" y="184"/>
                  </a:cubicBezTo>
                  <a:cubicBezTo>
                    <a:pt x="77" y="184"/>
                    <a:pt x="76" y="184"/>
                    <a:pt x="75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24" y="184"/>
                    <a:pt x="20" y="179"/>
                    <a:pt x="13" y="171"/>
                  </a:cubicBezTo>
                  <a:cubicBezTo>
                    <a:pt x="9" y="165"/>
                    <a:pt x="9" y="153"/>
                    <a:pt x="12" y="144"/>
                  </a:cubicBezTo>
                  <a:cubicBezTo>
                    <a:pt x="23" y="109"/>
                    <a:pt x="40" y="81"/>
                    <a:pt x="65" y="55"/>
                  </a:cubicBezTo>
                  <a:cubicBezTo>
                    <a:pt x="73" y="48"/>
                    <a:pt x="82" y="40"/>
                    <a:pt x="93" y="32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3"/>
                    <a:pt x="140" y="145"/>
                    <a:pt x="143" y="146"/>
                  </a:cubicBezTo>
                  <a:cubicBezTo>
                    <a:pt x="153" y="147"/>
                    <a:pt x="159" y="155"/>
                    <a:pt x="159" y="164"/>
                  </a:cubicBezTo>
                  <a:cubicBezTo>
                    <a:pt x="159" y="175"/>
                    <a:pt x="151" y="183"/>
                    <a:pt x="140" y="183"/>
                  </a:cubicBezTo>
                  <a:cubicBezTo>
                    <a:pt x="140" y="183"/>
                    <a:pt x="124" y="183"/>
                    <a:pt x="107" y="183"/>
                  </a:cubicBezTo>
                  <a:close/>
                  <a:moveTo>
                    <a:pt x="107" y="183"/>
                  </a:moveTo>
                  <a:cubicBezTo>
                    <a:pt x="107" y="183"/>
                    <a:pt x="107" y="183"/>
                    <a:pt x="107" y="1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65"/>
            <p:cNvSpPr>
              <a:spLocks noEditPoints="1"/>
            </p:cNvSpPr>
            <p:nvPr/>
          </p:nvSpPr>
          <p:spPr bwMode="auto">
            <a:xfrm>
              <a:off x="5360988" y="1457325"/>
              <a:ext cx="647700" cy="701675"/>
            </a:xfrm>
            <a:custGeom>
              <a:avLst/>
              <a:gdLst/>
              <a:ahLst/>
              <a:cxnLst>
                <a:cxn ang="0">
                  <a:pos x="177" y="54"/>
                </a:cxn>
                <a:cxn ang="0">
                  <a:pos x="115" y="0"/>
                </a:cxn>
                <a:cxn ang="0">
                  <a:pos x="93" y="141"/>
                </a:cxn>
                <a:cxn ang="0">
                  <a:pos x="96" y="158"/>
                </a:cxn>
                <a:cxn ang="0">
                  <a:pos x="62" y="193"/>
                </a:cxn>
                <a:cxn ang="0">
                  <a:pos x="0" y="193"/>
                </a:cxn>
                <a:cxn ang="0">
                  <a:pos x="0" y="230"/>
                </a:cxn>
                <a:cxn ang="0">
                  <a:pos x="1" y="242"/>
                </a:cxn>
                <a:cxn ang="0">
                  <a:pos x="156" y="242"/>
                </a:cxn>
                <a:cxn ang="0">
                  <a:pos x="157" y="230"/>
                </a:cxn>
                <a:cxn ang="0">
                  <a:pos x="157" y="134"/>
                </a:cxn>
                <a:cxn ang="0">
                  <a:pos x="170" y="236"/>
                </a:cxn>
                <a:cxn ang="0">
                  <a:pos x="170" y="242"/>
                </a:cxn>
                <a:cxn ang="0">
                  <a:pos x="224" y="242"/>
                </a:cxn>
                <a:cxn ang="0">
                  <a:pos x="224" y="236"/>
                </a:cxn>
                <a:cxn ang="0">
                  <a:pos x="177" y="54"/>
                </a:cxn>
                <a:cxn ang="0">
                  <a:pos x="177" y="54"/>
                </a:cxn>
                <a:cxn ang="0">
                  <a:pos x="177" y="54"/>
                </a:cxn>
              </a:cxnLst>
              <a:rect l="0" t="0" r="r" b="b"/>
              <a:pathLst>
                <a:path w="224" h="242">
                  <a:moveTo>
                    <a:pt x="177" y="54"/>
                  </a:moveTo>
                  <a:cubicBezTo>
                    <a:pt x="164" y="37"/>
                    <a:pt x="144" y="15"/>
                    <a:pt x="115" y="0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93" y="141"/>
                    <a:pt x="96" y="152"/>
                    <a:pt x="96" y="158"/>
                  </a:cubicBezTo>
                  <a:cubicBezTo>
                    <a:pt x="96" y="177"/>
                    <a:pt x="81" y="193"/>
                    <a:pt x="62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4"/>
                    <a:pt x="0" y="238"/>
                    <a:pt x="1" y="242"/>
                  </a:cubicBezTo>
                  <a:cubicBezTo>
                    <a:pt x="156" y="242"/>
                    <a:pt x="156" y="242"/>
                    <a:pt x="156" y="242"/>
                  </a:cubicBezTo>
                  <a:cubicBezTo>
                    <a:pt x="157" y="238"/>
                    <a:pt x="157" y="234"/>
                    <a:pt x="157" y="230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64" y="157"/>
                    <a:pt x="170" y="190"/>
                    <a:pt x="170" y="236"/>
                  </a:cubicBezTo>
                  <a:cubicBezTo>
                    <a:pt x="170" y="238"/>
                    <a:pt x="170" y="240"/>
                    <a:pt x="170" y="242"/>
                  </a:cubicBezTo>
                  <a:cubicBezTo>
                    <a:pt x="224" y="242"/>
                    <a:pt x="224" y="242"/>
                    <a:pt x="224" y="242"/>
                  </a:cubicBezTo>
                  <a:cubicBezTo>
                    <a:pt x="224" y="240"/>
                    <a:pt x="224" y="238"/>
                    <a:pt x="224" y="236"/>
                  </a:cubicBezTo>
                  <a:cubicBezTo>
                    <a:pt x="224" y="131"/>
                    <a:pt x="197" y="79"/>
                    <a:pt x="177" y="54"/>
                  </a:cubicBezTo>
                  <a:close/>
                  <a:moveTo>
                    <a:pt x="177" y="54"/>
                  </a:moveTo>
                  <a:cubicBezTo>
                    <a:pt x="177" y="54"/>
                    <a:pt x="177" y="54"/>
                    <a:pt x="177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66"/>
            <p:cNvSpPr>
              <a:spLocks noEditPoints="1"/>
            </p:cNvSpPr>
            <p:nvPr/>
          </p:nvSpPr>
          <p:spPr bwMode="auto">
            <a:xfrm>
              <a:off x="5381625" y="1020763"/>
              <a:ext cx="414338" cy="414338"/>
            </a:xfrm>
            <a:custGeom>
              <a:avLst/>
              <a:gdLst/>
              <a:ahLst/>
              <a:cxnLst>
                <a:cxn ang="0">
                  <a:pos x="143" y="71"/>
                </a:cxn>
                <a:cxn ang="0">
                  <a:pos x="72" y="143"/>
                </a:cxn>
                <a:cxn ang="0">
                  <a:pos x="0" y="71"/>
                </a:cxn>
                <a:cxn ang="0">
                  <a:pos x="72" y="0"/>
                </a:cxn>
                <a:cxn ang="0">
                  <a:pos x="143" y="71"/>
                </a:cxn>
                <a:cxn ang="0">
                  <a:pos x="143" y="71"/>
                </a:cxn>
                <a:cxn ang="0">
                  <a:pos x="143" y="71"/>
                </a:cxn>
              </a:cxnLst>
              <a:rect l="0" t="0" r="r" b="b"/>
              <a:pathLst>
                <a:path w="143" h="143">
                  <a:moveTo>
                    <a:pt x="143" y="71"/>
                  </a:moveTo>
                  <a:cubicBezTo>
                    <a:pt x="143" y="111"/>
                    <a:pt x="111" y="143"/>
                    <a:pt x="72" y="143"/>
                  </a:cubicBezTo>
                  <a:cubicBezTo>
                    <a:pt x="32" y="143"/>
                    <a:pt x="0" y="111"/>
                    <a:pt x="0" y="71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111" y="0"/>
                    <a:pt x="143" y="32"/>
                    <a:pt x="143" y="71"/>
                  </a:cubicBezTo>
                  <a:close/>
                  <a:moveTo>
                    <a:pt x="143" y="71"/>
                  </a:moveTo>
                  <a:cubicBezTo>
                    <a:pt x="143" y="71"/>
                    <a:pt x="143" y="71"/>
                    <a:pt x="143" y="7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6"/>
          <p:cNvGrpSpPr/>
          <p:nvPr/>
        </p:nvGrpSpPr>
        <p:grpSpPr>
          <a:xfrm>
            <a:off x="2987890" y="2322756"/>
            <a:ext cx="545410" cy="675025"/>
            <a:chOff x="1685925" y="982663"/>
            <a:chExt cx="735013" cy="909638"/>
          </a:xfrm>
          <a:solidFill>
            <a:schemeClr val="accent4"/>
          </a:solidFill>
        </p:grpSpPr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1685925" y="1417638"/>
              <a:ext cx="277813" cy="234950"/>
            </a:xfrm>
            <a:custGeom>
              <a:avLst/>
              <a:gdLst/>
              <a:ahLst/>
              <a:cxnLst>
                <a:cxn ang="0">
                  <a:pos x="10" y="33"/>
                </a:cxn>
                <a:cxn ang="0">
                  <a:pos x="11" y="33"/>
                </a:cxn>
                <a:cxn ang="0">
                  <a:pos x="11" y="57"/>
                </a:cxn>
                <a:cxn ang="0">
                  <a:pos x="32" y="57"/>
                </a:cxn>
                <a:cxn ang="0">
                  <a:pos x="94" y="81"/>
                </a:cxn>
                <a:cxn ang="0">
                  <a:pos x="94" y="74"/>
                </a:cxn>
                <a:cxn ang="0">
                  <a:pos x="49" y="57"/>
                </a:cxn>
                <a:cxn ang="0">
                  <a:pos x="94" y="57"/>
                </a:cxn>
                <a:cxn ang="0">
                  <a:pos x="94" y="50"/>
                </a:cxn>
                <a:cxn ang="0">
                  <a:pos x="18" y="50"/>
                </a:cxn>
                <a:cxn ang="0">
                  <a:pos x="18" y="33"/>
                </a:cxn>
                <a:cxn ang="0">
                  <a:pos x="96" y="33"/>
                </a:cxn>
                <a:cxn ang="0">
                  <a:pos x="96" y="18"/>
                </a:cxn>
                <a:cxn ang="0">
                  <a:pos x="89" y="19"/>
                </a:cxn>
                <a:cxn ang="0">
                  <a:pos x="87" y="19"/>
                </a:cxn>
                <a:cxn ang="0">
                  <a:pos x="67" y="2"/>
                </a:cxn>
                <a:cxn ang="0">
                  <a:pos x="67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0" y="33"/>
                </a:cxn>
              </a:cxnLst>
              <a:rect l="0" t="0" r="r" b="b"/>
              <a:pathLst>
                <a:path w="96" h="81">
                  <a:moveTo>
                    <a:pt x="10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4" y="19"/>
                    <a:pt x="90" y="19"/>
                    <a:pt x="89" y="19"/>
                  </a:cubicBezTo>
                  <a:cubicBezTo>
                    <a:pt x="88" y="19"/>
                    <a:pt x="87" y="19"/>
                    <a:pt x="87" y="19"/>
                  </a:cubicBezTo>
                  <a:cubicBezTo>
                    <a:pt x="70" y="19"/>
                    <a:pt x="68" y="12"/>
                    <a:pt x="67" y="2"/>
                  </a:cubicBezTo>
                  <a:cubicBezTo>
                    <a:pt x="67" y="1"/>
                    <a:pt x="67" y="0"/>
                    <a:pt x="6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5" y="33"/>
                    <a:pt x="10" y="33"/>
                  </a:cubicBezTo>
                  <a:close/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2160588" y="1417638"/>
              <a:ext cx="260350" cy="22860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27" y="0"/>
                </a:cxn>
                <a:cxn ang="0">
                  <a:pos x="27" y="1"/>
                </a:cxn>
                <a:cxn ang="0">
                  <a:pos x="7" y="18"/>
                </a:cxn>
                <a:cxn ang="0">
                  <a:pos x="0" y="17"/>
                </a:cxn>
                <a:cxn ang="0">
                  <a:pos x="0" y="33"/>
                </a:cxn>
                <a:cxn ang="0">
                  <a:pos x="72" y="33"/>
                </a:cxn>
                <a:cxn ang="0">
                  <a:pos x="72" y="50"/>
                </a:cxn>
                <a:cxn ang="0">
                  <a:pos x="1" y="50"/>
                </a:cxn>
                <a:cxn ang="0">
                  <a:pos x="1" y="57"/>
                </a:cxn>
                <a:cxn ang="0">
                  <a:pos x="41" y="57"/>
                </a:cxn>
                <a:cxn ang="0">
                  <a:pos x="1" y="72"/>
                </a:cxn>
                <a:cxn ang="0">
                  <a:pos x="1" y="79"/>
                </a:cxn>
                <a:cxn ang="0">
                  <a:pos x="58" y="57"/>
                </a:cxn>
                <a:cxn ang="0">
                  <a:pos x="79" y="57"/>
                </a:cxn>
                <a:cxn ang="0">
                  <a:pos x="79" y="33"/>
                </a:cxn>
                <a:cxn ang="0">
                  <a:pos x="80" y="33"/>
                </a:cxn>
                <a:cxn ang="0">
                  <a:pos x="90" y="23"/>
                </a:cxn>
                <a:cxn ang="0">
                  <a:pos x="90" y="1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80" y="0"/>
                </a:cxn>
              </a:cxnLst>
              <a:rect l="0" t="0" r="r" b="b"/>
              <a:pathLst>
                <a:path w="90" h="79">
                  <a:moveTo>
                    <a:pt x="80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6" y="11"/>
                    <a:pt x="22" y="20"/>
                    <a:pt x="7" y="18"/>
                  </a:cubicBezTo>
                  <a:cubicBezTo>
                    <a:pt x="5" y="18"/>
                    <a:pt x="1" y="1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5" y="33"/>
                    <a:pt x="90" y="28"/>
                    <a:pt x="90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4"/>
                    <a:pt x="85" y="0"/>
                    <a:pt x="80" y="0"/>
                  </a:cubicBezTo>
                  <a:close/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1685925" y="1706563"/>
              <a:ext cx="722313" cy="185738"/>
            </a:xfrm>
            <a:custGeom>
              <a:avLst/>
              <a:gdLst/>
              <a:ahLst/>
              <a:cxnLst>
                <a:cxn ang="0">
                  <a:pos x="245" y="44"/>
                </a:cxn>
                <a:cxn ang="0">
                  <a:pos x="245" y="40"/>
                </a:cxn>
                <a:cxn ang="0">
                  <a:pos x="250" y="40"/>
                </a:cxn>
                <a:cxn ang="0">
                  <a:pos x="250" y="33"/>
                </a:cxn>
                <a:cxn ang="0">
                  <a:pos x="244" y="33"/>
                </a:cxn>
                <a:cxn ang="0">
                  <a:pos x="163" y="1"/>
                </a:cxn>
                <a:cxn ang="0">
                  <a:pos x="159" y="7"/>
                </a:cxn>
                <a:cxn ang="0">
                  <a:pos x="227" y="33"/>
                </a:cxn>
                <a:cxn ang="0">
                  <a:pos x="27" y="33"/>
                </a:cxn>
                <a:cxn ang="0">
                  <a:pos x="99" y="5"/>
                </a:cxn>
                <a:cxn ang="0">
                  <a:pos x="96" y="0"/>
                </a:cxn>
                <a:cxn ang="0">
                  <a:pos x="10" y="33"/>
                </a:cxn>
                <a:cxn ang="0">
                  <a:pos x="4" y="33"/>
                </a:cxn>
                <a:cxn ang="0">
                  <a:pos x="4" y="40"/>
                </a:cxn>
                <a:cxn ang="0">
                  <a:pos x="6" y="40"/>
                </a:cxn>
                <a:cxn ang="0">
                  <a:pos x="6" y="44"/>
                </a:cxn>
                <a:cxn ang="0">
                  <a:pos x="0" y="53"/>
                </a:cxn>
                <a:cxn ang="0">
                  <a:pos x="11" y="64"/>
                </a:cxn>
                <a:cxn ang="0">
                  <a:pos x="22" y="53"/>
                </a:cxn>
                <a:cxn ang="0">
                  <a:pos x="16" y="44"/>
                </a:cxn>
                <a:cxn ang="0">
                  <a:pos x="16" y="40"/>
                </a:cxn>
                <a:cxn ang="0">
                  <a:pos x="234" y="40"/>
                </a:cxn>
                <a:cxn ang="0">
                  <a:pos x="234" y="44"/>
                </a:cxn>
                <a:cxn ang="0">
                  <a:pos x="229" y="53"/>
                </a:cxn>
                <a:cxn ang="0">
                  <a:pos x="240" y="64"/>
                </a:cxn>
                <a:cxn ang="0">
                  <a:pos x="250" y="53"/>
                </a:cxn>
                <a:cxn ang="0">
                  <a:pos x="245" y="44"/>
                </a:cxn>
                <a:cxn ang="0">
                  <a:pos x="245" y="44"/>
                </a:cxn>
                <a:cxn ang="0">
                  <a:pos x="245" y="44"/>
                </a:cxn>
              </a:cxnLst>
              <a:rect l="0" t="0" r="r" b="b"/>
              <a:pathLst>
                <a:path w="250" h="64">
                  <a:moveTo>
                    <a:pt x="245" y="44"/>
                  </a:moveTo>
                  <a:cubicBezTo>
                    <a:pt x="245" y="40"/>
                    <a:pt x="245" y="40"/>
                    <a:pt x="245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3"/>
                    <a:pt x="250" y="33"/>
                    <a:pt x="250" y="33"/>
                  </a:cubicBezTo>
                  <a:cubicBezTo>
                    <a:pt x="244" y="33"/>
                    <a:pt x="244" y="33"/>
                    <a:pt x="244" y="33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2" y="3"/>
                    <a:pt x="160" y="5"/>
                    <a:pt x="159" y="7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3"/>
                    <a:pt x="96" y="2"/>
                    <a:pt x="96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2" y="46"/>
                    <a:pt x="0" y="49"/>
                    <a:pt x="0" y="53"/>
                  </a:cubicBezTo>
                  <a:cubicBezTo>
                    <a:pt x="0" y="59"/>
                    <a:pt x="5" y="64"/>
                    <a:pt x="11" y="64"/>
                  </a:cubicBezTo>
                  <a:cubicBezTo>
                    <a:pt x="17" y="64"/>
                    <a:pt x="22" y="59"/>
                    <a:pt x="22" y="53"/>
                  </a:cubicBezTo>
                  <a:cubicBezTo>
                    <a:pt x="22" y="49"/>
                    <a:pt x="19" y="46"/>
                    <a:pt x="16" y="44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4" y="44"/>
                    <a:pt x="234" y="44"/>
                    <a:pt x="234" y="44"/>
                  </a:cubicBezTo>
                  <a:cubicBezTo>
                    <a:pt x="231" y="46"/>
                    <a:pt x="229" y="49"/>
                    <a:pt x="229" y="53"/>
                  </a:cubicBezTo>
                  <a:cubicBezTo>
                    <a:pt x="229" y="59"/>
                    <a:pt x="233" y="64"/>
                    <a:pt x="240" y="64"/>
                  </a:cubicBezTo>
                  <a:cubicBezTo>
                    <a:pt x="246" y="64"/>
                    <a:pt x="250" y="59"/>
                    <a:pt x="250" y="53"/>
                  </a:cubicBezTo>
                  <a:cubicBezTo>
                    <a:pt x="250" y="49"/>
                    <a:pt x="248" y="46"/>
                    <a:pt x="245" y="44"/>
                  </a:cubicBezTo>
                  <a:close/>
                  <a:moveTo>
                    <a:pt x="245" y="44"/>
                  </a:moveTo>
                  <a:cubicBezTo>
                    <a:pt x="245" y="44"/>
                    <a:pt x="245" y="44"/>
                    <a:pt x="24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2062163" y="1420813"/>
              <a:ext cx="80963" cy="3063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0" y="92"/>
                </a:cxn>
                <a:cxn ang="0">
                  <a:pos x="14" y="106"/>
                </a:cxn>
                <a:cxn ang="0">
                  <a:pos x="28" y="92"/>
                </a:cxn>
                <a:cxn ang="0">
                  <a:pos x="28" y="1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8" h="106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0"/>
                    <a:pt x="6" y="106"/>
                    <a:pt x="14" y="106"/>
                  </a:cubicBezTo>
                  <a:cubicBezTo>
                    <a:pt x="21" y="106"/>
                    <a:pt x="28" y="100"/>
                    <a:pt x="28" y="9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1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1978025" y="1420813"/>
              <a:ext cx="77788" cy="3063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92"/>
                </a:cxn>
                <a:cxn ang="0">
                  <a:pos x="13" y="106"/>
                </a:cxn>
                <a:cxn ang="0">
                  <a:pos x="27" y="92"/>
                </a:cxn>
                <a:cxn ang="0">
                  <a:pos x="27" y="1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7" h="106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0"/>
                    <a:pt x="6" y="106"/>
                    <a:pt x="13" y="106"/>
                  </a:cubicBezTo>
                  <a:cubicBezTo>
                    <a:pt x="21" y="106"/>
                    <a:pt x="27" y="100"/>
                    <a:pt x="27" y="9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1971675" y="982663"/>
              <a:ext cx="174625" cy="174625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30" y="60"/>
                </a:cxn>
                <a:cxn ang="0">
                  <a:pos x="0" y="30"/>
                </a:cxn>
                <a:cxn ang="0">
                  <a:pos x="30" y="0"/>
                </a:cxn>
                <a:cxn ang="0">
                  <a:pos x="60" y="30"/>
                </a:cxn>
                <a:cxn ang="0">
                  <a:pos x="60" y="30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cubicBezTo>
                    <a:pt x="60" y="46"/>
                    <a:pt x="47" y="60"/>
                    <a:pt x="30" y="60"/>
                  </a:cubicBez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lose/>
                  <a:moveTo>
                    <a:pt x="60" y="30"/>
                  </a:moveTo>
                  <a:cubicBezTo>
                    <a:pt x="60" y="30"/>
                    <a:pt x="60" y="30"/>
                    <a:pt x="60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1873250" y="1162050"/>
              <a:ext cx="365125" cy="298450"/>
            </a:xfrm>
            <a:custGeom>
              <a:avLst/>
              <a:gdLst/>
              <a:ahLst/>
              <a:cxnLst>
                <a:cxn ang="0">
                  <a:pos x="19" y="103"/>
                </a:cxn>
                <a:cxn ang="0">
                  <a:pos x="20" y="102"/>
                </a:cxn>
                <a:cxn ang="0">
                  <a:pos x="31" y="90"/>
                </a:cxn>
                <a:cxn ang="0">
                  <a:pos x="33" y="51"/>
                </a:cxn>
                <a:cxn ang="0">
                  <a:pos x="33" y="92"/>
                </a:cxn>
                <a:cxn ang="0">
                  <a:pos x="34" y="94"/>
                </a:cxn>
                <a:cxn ang="0">
                  <a:pos x="50" y="84"/>
                </a:cxn>
                <a:cxn ang="0">
                  <a:pos x="62" y="89"/>
                </a:cxn>
                <a:cxn ang="0">
                  <a:pos x="64" y="92"/>
                </a:cxn>
                <a:cxn ang="0">
                  <a:pos x="79" y="84"/>
                </a:cxn>
                <a:cxn ang="0">
                  <a:pos x="95" y="93"/>
                </a:cxn>
                <a:cxn ang="0">
                  <a:pos x="95" y="92"/>
                </a:cxn>
                <a:cxn ang="0">
                  <a:pos x="95" y="50"/>
                </a:cxn>
                <a:cxn ang="0">
                  <a:pos x="98" y="89"/>
                </a:cxn>
                <a:cxn ang="0">
                  <a:pos x="108" y="101"/>
                </a:cxn>
                <a:cxn ang="0">
                  <a:pos x="109" y="101"/>
                </a:cxn>
                <a:cxn ang="0">
                  <a:pos x="121" y="91"/>
                </a:cxn>
                <a:cxn ang="0">
                  <a:pos x="71" y="0"/>
                </a:cxn>
                <a:cxn ang="0">
                  <a:pos x="64" y="8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8" y="92"/>
                </a:cxn>
                <a:cxn ang="0">
                  <a:pos x="19" y="103"/>
                </a:cxn>
                <a:cxn ang="0">
                  <a:pos x="19" y="103"/>
                </a:cxn>
                <a:cxn ang="0">
                  <a:pos x="19" y="103"/>
                </a:cxn>
              </a:cxnLst>
              <a:rect l="0" t="0" r="r" b="b"/>
              <a:pathLst>
                <a:path w="126" h="103">
                  <a:moveTo>
                    <a:pt x="19" y="103"/>
                  </a:moveTo>
                  <a:cubicBezTo>
                    <a:pt x="20" y="103"/>
                    <a:pt x="20" y="102"/>
                    <a:pt x="20" y="102"/>
                  </a:cubicBezTo>
                  <a:cubicBezTo>
                    <a:pt x="27" y="102"/>
                    <a:pt x="31" y="96"/>
                    <a:pt x="31" y="90"/>
                  </a:cubicBezTo>
                  <a:cubicBezTo>
                    <a:pt x="29" y="72"/>
                    <a:pt x="30" y="60"/>
                    <a:pt x="33" y="51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3"/>
                    <a:pt x="34" y="94"/>
                    <a:pt x="34" y="94"/>
                  </a:cubicBezTo>
                  <a:cubicBezTo>
                    <a:pt x="36" y="88"/>
                    <a:pt x="43" y="84"/>
                    <a:pt x="50" y="84"/>
                  </a:cubicBezTo>
                  <a:cubicBezTo>
                    <a:pt x="55" y="84"/>
                    <a:pt x="59" y="86"/>
                    <a:pt x="62" y="89"/>
                  </a:cubicBezTo>
                  <a:cubicBezTo>
                    <a:pt x="63" y="90"/>
                    <a:pt x="64" y="91"/>
                    <a:pt x="64" y="92"/>
                  </a:cubicBezTo>
                  <a:cubicBezTo>
                    <a:pt x="68" y="87"/>
                    <a:pt x="73" y="84"/>
                    <a:pt x="79" y="84"/>
                  </a:cubicBezTo>
                  <a:cubicBezTo>
                    <a:pt x="86" y="84"/>
                    <a:pt x="91" y="88"/>
                    <a:pt x="95" y="93"/>
                  </a:cubicBezTo>
                  <a:cubicBezTo>
                    <a:pt x="95" y="93"/>
                    <a:pt x="95" y="92"/>
                    <a:pt x="95" y="92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8" y="59"/>
                    <a:pt x="99" y="71"/>
                    <a:pt x="98" y="89"/>
                  </a:cubicBezTo>
                  <a:cubicBezTo>
                    <a:pt x="97" y="95"/>
                    <a:pt x="102" y="101"/>
                    <a:pt x="108" y="101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5" y="101"/>
                    <a:pt x="120" y="97"/>
                    <a:pt x="121" y="91"/>
                  </a:cubicBezTo>
                  <a:cubicBezTo>
                    <a:pt x="126" y="39"/>
                    <a:pt x="101" y="7"/>
                    <a:pt x="71" y="0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7" y="3"/>
                    <a:pt x="0" y="20"/>
                    <a:pt x="8" y="92"/>
                  </a:cubicBezTo>
                  <a:cubicBezTo>
                    <a:pt x="8" y="98"/>
                    <a:pt x="13" y="103"/>
                    <a:pt x="19" y="103"/>
                  </a:cubicBezTo>
                  <a:close/>
                  <a:moveTo>
                    <a:pt x="19" y="103"/>
                  </a:moveTo>
                  <a:cubicBezTo>
                    <a:pt x="19" y="103"/>
                    <a:pt x="19" y="103"/>
                    <a:pt x="19" y="10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24"/>
          <p:cNvGrpSpPr/>
          <p:nvPr/>
        </p:nvGrpSpPr>
        <p:grpSpPr>
          <a:xfrm>
            <a:off x="773595" y="2258376"/>
            <a:ext cx="735785" cy="751707"/>
            <a:chOff x="-9525" y="3198813"/>
            <a:chExt cx="882650" cy="901700"/>
          </a:xfrm>
          <a:solidFill>
            <a:schemeClr val="accent1"/>
          </a:solidFill>
        </p:grpSpPr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249238" y="3581400"/>
              <a:ext cx="254000" cy="109538"/>
            </a:xfrm>
            <a:custGeom>
              <a:avLst/>
              <a:gdLst/>
              <a:ahLst/>
              <a:cxnLst>
                <a:cxn ang="0">
                  <a:pos x="73" y="13"/>
                </a:cxn>
                <a:cxn ang="0">
                  <a:pos x="20" y="4"/>
                </a:cxn>
                <a:cxn ang="0">
                  <a:pos x="4" y="4"/>
                </a:cxn>
                <a:cxn ang="0">
                  <a:pos x="4" y="20"/>
                </a:cxn>
                <a:cxn ang="0">
                  <a:pos x="55" y="38"/>
                </a:cxn>
                <a:cxn ang="0">
                  <a:pos x="78" y="36"/>
                </a:cxn>
                <a:cxn ang="0">
                  <a:pos x="86" y="22"/>
                </a:cxn>
                <a:cxn ang="0">
                  <a:pos x="73" y="13"/>
                </a:cxn>
                <a:cxn ang="0">
                  <a:pos x="73" y="13"/>
                </a:cxn>
                <a:cxn ang="0">
                  <a:pos x="73" y="13"/>
                </a:cxn>
              </a:cxnLst>
              <a:rect l="0" t="0" r="r" b="b"/>
              <a:pathLst>
                <a:path w="88" h="38">
                  <a:moveTo>
                    <a:pt x="73" y="13"/>
                  </a:moveTo>
                  <a:cubicBezTo>
                    <a:pt x="38" y="21"/>
                    <a:pt x="21" y="5"/>
                    <a:pt x="20" y="4"/>
                  </a:cubicBezTo>
                  <a:cubicBezTo>
                    <a:pt x="16" y="0"/>
                    <a:pt x="9" y="0"/>
                    <a:pt x="4" y="4"/>
                  </a:cubicBezTo>
                  <a:cubicBezTo>
                    <a:pt x="0" y="8"/>
                    <a:pt x="0" y="15"/>
                    <a:pt x="4" y="20"/>
                  </a:cubicBezTo>
                  <a:cubicBezTo>
                    <a:pt x="5" y="21"/>
                    <a:pt x="22" y="38"/>
                    <a:pt x="55" y="38"/>
                  </a:cubicBezTo>
                  <a:cubicBezTo>
                    <a:pt x="62" y="38"/>
                    <a:pt x="70" y="37"/>
                    <a:pt x="78" y="36"/>
                  </a:cubicBezTo>
                  <a:cubicBezTo>
                    <a:pt x="84" y="34"/>
                    <a:pt x="88" y="28"/>
                    <a:pt x="86" y="22"/>
                  </a:cubicBezTo>
                  <a:cubicBezTo>
                    <a:pt x="85" y="16"/>
                    <a:pt x="79" y="12"/>
                    <a:pt x="73" y="13"/>
                  </a:cubicBezTo>
                  <a:close/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6"/>
            <p:cNvSpPr>
              <a:spLocks noEditPoints="1"/>
            </p:cNvSpPr>
            <p:nvPr/>
          </p:nvSpPr>
          <p:spPr bwMode="auto">
            <a:xfrm>
              <a:off x="88900" y="3462338"/>
              <a:ext cx="147638" cy="144463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  <a:cxn ang="0">
                  <a:pos x="51" y="25"/>
                </a:cxn>
                <a:cxn ang="0">
                  <a:pos x="51" y="25"/>
                </a:cxn>
                <a:cxn ang="0">
                  <a:pos x="51" y="25"/>
                </a:cxn>
              </a:cxnLst>
              <a:rect l="0" t="0" r="r" b="b"/>
              <a:pathLst>
                <a:path w="51" h="50">
                  <a:moveTo>
                    <a:pt x="51" y="25"/>
                  </a:moveTo>
                  <a:cubicBezTo>
                    <a:pt x="51" y="39"/>
                    <a:pt x="40" y="50"/>
                    <a:pt x="25" y="50"/>
                  </a:cubicBez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40" y="0"/>
                    <a:pt x="51" y="11"/>
                    <a:pt x="51" y="25"/>
                  </a:cubicBezTo>
                  <a:close/>
                  <a:moveTo>
                    <a:pt x="51" y="25"/>
                  </a:moveTo>
                  <a:cubicBezTo>
                    <a:pt x="51" y="25"/>
                    <a:pt x="51" y="25"/>
                    <a:pt x="51" y="2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7"/>
            <p:cNvSpPr>
              <a:spLocks noEditPoints="1"/>
            </p:cNvSpPr>
            <p:nvPr/>
          </p:nvSpPr>
          <p:spPr bwMode="auto">
            <a:xfrm>
              <a:off x="-9525" y="3549650"/>
              <a:ext cx="882650" cy="550863"/>
            </a:xfrm>
            <a:custGeom>
              <a:avLst/>
              <a:gdLst/>
              <a:ahLst/>
              <a:cxnLst>
                <a:cxn ang="0">
                  <a:pos x="295" y="99"/>
                </a:cxn>
                <a:cxn ang="0">
                  <a:pos x="247" y="80"/>
                </a:cxn>
                <a:cxn ang="0">
                  <a:pos x="242" y="79"/>
                </a:cxn>
                <a:cxn ang="0">
                  <a:pos x="230" y="79"/>
                </a:cxn>
                <a:cxn ang="0">
                  <a:pos x="230" y="76"/>
                </a:cxn>
                <a:cxn ang="0">
                  <a:pos x="229" y="73"/>
                </a:cxn>
                <a:cxn ang="0">
                  <a:pos x="274" y="85"/>
                </a:cxn>
                <a:cxn ang="0">
                  <a:pos x="277" y="85"/>
                </a:cxn>
                <a:cxn ang="0">
                  <a:pos x="290" y="75"/>
                </a:cxn>
                <a:cxn ang="0">
                  <a:pos x="281" y="59"/>
                </a:cxn>
                <a:cxn ang="0">
                  <a:pos x="222" y="43"/>
                </a:cxn>
                <a:cxn ang="0">
                  <a:pos x="218" y="42"/>
                </a:cxn>
                <a:cxn ang="0">
                  <a:pos x="178" y="42"/>
                </a:cxn>
                <a:cxn ang="0">
                  <a:pos x="167" y="51"/>
                </a:cxn>
                <a:cxn ang="0">
                  <a:pos x="147" y="54"/>
                </a:cxn>
                <a:cxn ang="0">
                  <a:pos x="91" y="35"/>
                </a:cxn>
                <a:cxn ang="0">
                  <a:pos x="85" y="25"/>
                </a:cxn>
                <a:cxn ang="0">
                  <a:pos x="88" y="14"/>
                </a:cxn>
                <a:cxn ang="0">
                  <a:pos x="100" y="8"/>
                </a:cxn>
                <a:cxn ang="0">
                  <a:pos x="110" y="11"/>
                </a:cxn>
                <a:cxn ang="0">
                  <a:pos x="133" y="21"/>
                </a:cxn>
                <a:cxn ang="0">
                  <a:pos x="108" y="5"/>
                </a:cxn>
                <a:cxn ang="0">
                  <a:pos x="82" y="10"/>
                </a:cxn>
                <a:cxn ang="0">
                  <a:pos x="79" y="14"/>
                </a:cxn>
                <a:cxn ang="0">
                  <a:pos x="76" y="19"/>
                </a:cxn>
                <a:cxn ang="0">
                  <a:pos x="76" y="19"/>
                </a:cxn>
                <a:cxn ang="0">
                  <a:pos x="83" y="45"/>
                </a:cxn>
                <a:cxn ang="0">
                  <a:pos x="130" y="75"/>
                </a:cxn>
                <a:cxn ang="0">
                  <a:pos x="132" y="76"/>
                </a:cxn>
                <a:cxn ang="0">
                  <a:pos x="132" y="76"/>
                </a:cxn>
                <a:cxn ang="0">
                  <a:pos x="132" y="79"/>
                </a:cxn>
                <a:cxn ang="0">
                  <a:pos x="118" y="79"/>
                </a:cxn>
                <a:cxn ang="0">
                  <a:pos x="55" y="35"/>
                </a:cxn>
                <a:cxn ang="0">
                  <a:pos x="56" y="34"/>
                </a:cxn>
                <a:cxn ang="0">
                  <a:pos x="54" y="23"/>
                </a:cxn>
                <a:cxn ang="0">
                  <a:pos x="32" y="10"/>
                </a:cxn>
                <a:cxn ang="0">
                  <a:pos x="22" y="12"/>
                </a:cxn>
                <a:cxn ang="0">
                  <a:pos x="4" y="17"/>
                </a:cxn>
                <a:cxn ang="0">
                  <a:pos x="8" y="36"/>
                </a:cxn>
                <a:cxn ang="0">
                  <a:pos x="106" y="104"/>
                </a:cxn>
                <a:cxn ang="0">
                  <a:pos x="114" y="107"/>
                </a:cxn>
                <a:cxn ang="0">
                  <a:pos x="132" y="107"/>
                </a:cxn>
                <a:cxn ang="0">
                  <a:pos x="140" y="112"/>
                </a:cxn>
                <a:cxn ang="0">
                  <a:pos x="157" y="112"/>
                </a:cxn>
                <a:cxn ang="0">
                  <a:pos x="157" y="177"/>
                </a:cxn>
                <a:cxn ang="0">
                  <a:pos x="149" y="177"/>
                </a:cxn>
                <a:cxn ang="0">
                  <a:pos x="142" y="184"/>
                </a:cxn>
                <a:cxn ang="0">
                  <a:pos x="149" y="190"/>
                </a:cxn>
                <a:cxn ang="0">
                  <a:pos x="214" y="190"/>
                </a:cxn>
                <a:cxn ang="0">
                  <a:pos x="220" y="184"/>
                </a:cxn>
                <a:cxn ang="0">
                  <a:pos x="214" y="177"/>
                </a:cxn>
                <a:cxn ang="0">
                  <a:pos x="204" y="177"/>
                </a:cxn>
                <a:cxn ang="0">
                  <a:pos x="204" y="112"/>
                </a:cxn>
                <a:cxn ang="0">
                  <a:pos x="221" y="112"/>
                </a:cxn>
                <a:cxn ang="0">
                  <a:pos x="229" y="107"/>
                </a:cxn>
                <a:cxn ang="0">
                  <a:pos x="239" y="107"/>
                </a:cxn>
                <a:cxn ang="0">
                  <a:pos x="284" y="125"/>
                </a:cxn>
                <a:cxn ang="0">
                  <a:pos x="289" y="126"/>
                </a:cxn>
                <a:cxn ang="0">
                  <a:pos x="302" y="117"/>
                </a:cxn>
                <a:cxn ang="0">
                  <a:pos x="295" y="99"/>
                </a:cxn>
                <a:cxn ang="0">
                  <a:pos x="295" y="99"/>
                </a:cxn>
                <a:cxn ang="0">
                  <a:pos x="295" y="99"/>
                </a:cxn>
              </a:cxnLst>
              <a:rect l="0" t="0" r="r" b="b"/>
              <a:pathLst>
                <a:path w="305" h="190">
                  <a:moveTo>
                    <a:pt x="295" y="99"/>
                  </a:moveTo>
                  <a:cubicBezTo>
                    <a:pt x="247" y="80"/>
                    <a:pt x="247" y="80"/>
                    <a:pt x="247" y="80"/>
                  </a:cubicBezTo>
                  <a:cubicBezTo>
                    <a:pt x="245" y="79"/>
                    <a:pt x="244" y="79"/>
                    <a:pt x="242" y="79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30" y="75"/>
                    <a:pt x="229" y="74"/>
                    <a:pt x="229" y="73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5" y="85"/>
                    <a:pt x="276" y="85"/>
                    <a:pt x="277" y="85"/>
                  </a:cubicBezTo>
                  <a:cubicBezTo>
                    <a:pt x="283" y="85"/>
                    <a:pt x="289" y="81"/>
                    <a:pt x="290" y="75"/>
                  </a:cubicBezTo>
                  <a:cubicBezTo>
                    <a:pt x="292" y="68"/>
                    <a:pt x="288" y="61"/>
                    <a:pt x="281" y="59"/>
                  </a:cubicBezTo>
                  <a:cubicBezTo>
                    <a:pt x="222" y="43"/>
                    <a:pt x="222" y="43"/>
                    <a:pt x="222" y="43"/>
                  </a:cubicBezTo>
                  <a:cubicBezTo>
                    <a:pt x="220" y="42"/>
                    <a:pt x="219" y="42"/>
                    <a:pt x="218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6" y="47"/>
                    <a:pt x="172" y="50"/>
                    <a:pt x="167" y="51"/>
                  </a:cubicBezTo>
                  <a:cubicBezTo>
                    <a:pt x="160" y="53"/>
                    <a:pt x="153" y="54"/>
                    <a:pt x="147" y="54"/>
                  </a:cubicBezTo>
                  <a:cubicBezTo>
                    <a:pt x="114" y="54"/>
                    <a:pt x="92" y="36"/>
                    <a:pt x="91" y="35"/>
                  </a:cubicBezTo>
                  <a:cubicBezTo>
                    <a:pt x="87" y="33"/>
                    <a:pt x="85" y="29"/>
                    <a:pt x="85" y="25"/>
                  </a:cubicBezTo>
                  <a:cubicBezTo>
                    <a:pt x="85" y="21"/>
                    <a:pt x="86" y="17"/>
                    <a:pt x="88" y="14"/>
                  </a:cubicBezTo>
                  <a:cubicBezTo>
                    <a:pt x="91" y="10"/>
                    <a:pt x="96" y="8"/>
                    <a:pt x="100" y="8"/>
                  </a:cubicBezTo>
                  <a:cubicBezTo>
                    <a:pt x="104" y="8"/>
                    <a:pt x="107" y="9"/>
                    <a:pt x="110" y="11"/>
                  </a:cubicBezTo>
                  <a:cubicBezTo>
                    <a:pt x="110" y="12"/>
                    <a:pt x="119" y="18"/>
                    <a:pt x="133" y="21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99" y="0"/>
                    <a:pt x="89" y="4"/>
                    <a:pt x="82" y="10"/>
                  </a:cubicBezTo>
                  <a:cubicBezTo>
                    <a:pt x="82" y="10"/>
                    <a:pt x="80" y="11"/>
                    <a:pt x="79" y="14"/>
                  </a:cubicBezTo>
                  <a:cubicBezTo>
                    <a:pt x="77" y="16"/>
                    <a:pt x="76" y="19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3" y="27"/>
                    <a:pt x="74" y="39"/>
                    <a:pt x="83" y="4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31" y="75"/>
                    <a:pt x="131" y="76"/>
                    <a:pt x="132" y="76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5"/>
                    <a:pt x="56" y="35"/>
                    <a:pt x="56" y="34"/>
                  </a:cubicBezTo>
                  <a:cubicBezTo>
                    <a:pt x="59" y="31"/>
                    <a:pt x="58" y="26"/>
                    <a:pt x="54" y="23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9" y="8"/>
                    <a:pt x="24" y="9"/>
                    <a:pt x="22" y="12"/>
                  </a:cubicBezTo>
                  <a:cubicBezTo>
                    <a:pt x="16" y="9"/>
                    <a:pt x="8" y="11"/>
                    <a:pt x="4" y="17"/>
                  </a:cubicBezTo>
                  <a:cubicBezTo>
                    <a:pt x="0" y="23"/>
                    <a:pt x="2" y="32"/>
                    <a:pt x="8" y="36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8" y="106"/>
                    <a:pt x="111" y="107"/>
                    <a:pt x="114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10"/>
                    <a:pt x="136" y="112"/>
                    <a:pt x="140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7" y="177"/>
                    <a:pt x="157" y="177"/>
                    <a:pt x="157" y="177"/>
                  </a:cubicBezTo>
                  <a:cubicBezTo>
                    <a:pt x="149" y="177"/>
                    <a:pt x="149" y="177"/>
                    <a:pt x="149" y="177"/>
                  </a:cubicBezTo>
                  <a:cubicBezTo>
                    <a:pt x="145" y="177"/>
                    <a:pt x="142" y="180"/>
                    <a:pt x="142" y="184"/>
                  </a:cubicBezTo>
                  <a:cubicBezTo>
                    <a:pt x="142" y="187"/>
                    <a:pt x="145" y="190"/>
                    <a:pt x="149" y="190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17" y="190"/>
                    <a:pt x="220" y="187"/>
                    <a:pt x="220" y="184"/>
                  </a:cubicBezTo>
                  <a:cubicBezTo>
                    <a:pt x="220" y="180"/>
                    <a:pt x="217" y="177"/>
                    <a:pt x="214" y="177"/>
                  </a:cubicBezTo>
                  <a:cubicBezTo>
                    <a:pt x="204" y="177"/>
                    <a:pt x="204" y="177"/>
                    <a:pt x="204" y="177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25" y="112"/>
                    <a:pt x="228" y="110"/>
                    <a:pt x="229" y="107"/>
                  </a:cubicBezTo>
                  <a:cubicBezTo>
                    <a:pt x="239" y="107"/>
                    <a:pt x="239" y="107"/>
                    <a:pt x="239" y="107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6" y="126"/>
                    <a:pt x="288" y="126"/>
                    <a:pt x="289" y="126"/>
                  </a:cubicBezTo>
                  <a:cubicBezTo>
                    <a:pt x="295" y="126"/>
                    <a:pt x="300" y="123"/>
                    <a:pt x="302" y="117"/>
                  </a:cubicBezTo>
                  <a:cubicBezTo>
                    <a:pt x="305" y="110"/>
                    <a:pt x="302" y="102"/>
                    <a:pt x="295" y="99"/>
                  </a:cubicBezTo>
                  <a:close/>
                  <a:moveTo>
                    <a:pt x="295" y="99"/>
                  </a:moveTo>
                  <a:cubicBezTo>
                    <a:pt x="295" y="99"/>
                    <a:pt x="295" y="99"/>
                    <a:pt x="295" y="9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295275" y="3370263"/>
              <a:ext cx="415925" cy="295275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59" y="47"/>
                </a:cxn>
                <a:cxn ang="0">
                  <a:pos x="59" y="65"/>
                </a:cxn>
                <a:cxn ang="0">
                  <a:pos x="55" y="83"/>
                </a:cxn>
                <a:cxn ang="0">
                  <a:pos x="57" y="82"/>
                </a:cxn>
                <a:cxn ang="0">
                  <a:pos x="60" y="82"/>
                </a:cxn>
                <a:cxn ang="0">
                  <a:pos x="75" y="94"/>
                </a:cxn>
                <a:cxn ang="0">
                  <a:pos x="75" y="100"/>
                </a:cxn>
                <a:cxn ang="0">
                  <a:pos x="114" y="100"/>
                </a:cxn>
                <a:cxn ang="0">
                  <a:pos x="118" y="101"/>
                </a:cxn>
                <a:cxn ang="0">
                  <a:pos x="124" y="102"/>
                </a:cxn>
                <a:cxn ang="0">
                  <a:pos x="116" y="65"/>
                </a:cxn>
                <a:cxn ang="0">
                  <a:pos x="116" y="44"/>
                </a:cxn>
                <a:cxn ang="0">
                  <a:pos x="122" y="84"/>
                </a:cxn>
                <a:cxn ang="0">
                  <a:pos x="133" y="95"/>
                </a:cxn>
                <a:cxn ang="0">
                  <a:pos x="133" y="95"/>
                </a:cxn>
                <a:cxn ang="0">
                  <a:pos x="144" y="84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7" y="7"/>
                </a:cxn>
                <a:cxn ang="0">
                  <a:pos x="80" y="0"/>
                </a:cxn>
                <a:cxn ang="0">
                  <a:pos x="69" y="5"/>
                </a:cxn>
                <a:cxn ang="0">
                  <a:pos x="53" y="21"/>
                </a:cxn>
                <a:cxn ang="0">
                  <a:pos x="11" y="41"/>
                </a:cxn>
                <a:cxn ang="0">
                  <a:pos x="0" y="51"/>
                </a:cxn>
                <a:cxn ang="0">
                  <a:pos x="11" y="62"/>
                </a:cxn>
                <a:cxn ang="0">
                  <a:pos x="11" y="62"/>
                </a:cxn>
                <a:cxn ang="0">
                  <a:pos x="11" y="62"/>
                </a:cxn>
              </a:cxnLst>
              <a:rect l="0" t="0" r="r" b="b"/>
              <a:pathLst>
                <a:path w="144" h="102">
                  <a:moveTo>
                    <a:pt x="11" y="62"/>
                  </a:moveTo>
                  <a:cubicBezTo>
                    <a:pt x="36" y="62"/>
                    <a:pt x="50" y="55"/>
                    <a:pt x="59" y="47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8"/>
                    <a:pt x="57" y="75"/>
                    <a:pt x="55" y="83"/>
                  </a:cubicBezTo>
                  <a:cubicBezTo>
                    <a:pt x="55" y="83"/>
                    <a:pt x="56" y="82"/>
                    <a:pt x="57" y="82"/>
                  </a:cubicBezTo>
                  <a:cubicBezTo>
                    <a:pt x="58" y="82"/>
                    <a:pt x="59" y="82"/>
                    <a:pt x="60" y="82"/>
                  </a:cubicBezTo>
                  <a:cubicBezTo>
                    <a:pt x="67" y="82"/>
                    <a:pt x="74" y="87"/>
                    <a:pt x="75" y="94"/>
                  </a:cubicBezTo>
                  <a:cubicBezTo>
                    <a:pt x="76" y="96"/>
                    <a:pt x="76" y="98"/>
                    <a:pt x="75" y="100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15" y="100"/>
                    <a:pt x="117" y="100"/>
                    <a:pt x="118" y="101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1" y="86"/>
                    <a:pt x="117" y="71"/>
                    <a:pt x="116" y="6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20" y="53"/>
                    <a:pt x="122" y="65"/>
                    <a:pt x="122" y="84"/>
                  </a:cubicBezTo>
                  <a:cubicBezTo>
                    <a:pt x="122" y="90"/>
                    <a:pt x="127" y="95"/>
                    <a:pt x="133" y="9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9" y="95"/>
                    <a:pt x="144" y="90"/>
                    <a:pt x="144" y="84"/>
                  </a:cubicBezTo>
                  <a:cubicBezTo>
                    <a:pt x="144" y="33"/>
                    <a:pt x="119" y="9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1"/>
                    <a:pt x="73" y="3"/>
                    <a:pt x="69" y="5"/>
                  </a:cubicBezTo>
                  <a:cubicBezTo>
                    <a:pt x="69" y="5"/>
                    <a:pt x="60" y="12"/>
                    <a:pt x="53" y="21"/>
                  </a:cubicBezTo>
                  <a:cubicBezTo>
                    <a:pt x="46" y="32"/>
                    <a:pt x="39" y="41"/>
                    <a:pt x="11" y="41"/>
                  </a:cubicBezTo>
                  <a:cubicBezTo>
                    <a:pt x="5" y="41"/>
                    <a:pt x="0" y="45"/>
                    <a:pt x="0" y="51"/>
                  </a:cubicBezTo>
                  <a:cubicBezTo>
                    <a:pt x="0" y="57"/>
                    <a:pt x="5" y="62"/>
                    <a:pt x="11" y="62"/>
                  </a:cubicBezTo>
                  <a:close/>
                  <a:moveTo>
                    <a:pt x="11" y="62"/>
                  </a:moveTo>
                  <a:cubicBezTo>
                    <a:pt x="11" y="62"/>
                    <a:pt x="11" y="62"/>
                    <a:pt x="11" y="6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9"/>
            <p:cNvSpPr>
              <a:spLocks noEditPoints="1"/>
            </p:cNvSpPr>
            <p:nvPr/>
          </p:nvSpPr>
          <p:spPr bwMode="auto">
            <a:xfrm>
              <a:off x="474663" y="3198813"/>
              <a:ext cx="149225" cy="165100"/>
            </a:xfrm>
            <a:custGeom>
              <a:avLst/>
              <a:gdLst/>
              <a:ahLst/>
              <a:cxnLst>
                <a:cxn ang="0">
                  <a:pos x="26" y="57"/>
                </a:cxn>
                <a:cxn ang="0">
                  <a:pos x="52" y="31"/>
                </a:cxn>
                <a:cxn ang="0">
                  <a:pos x="46" y="15"/>
                </a:cxn>
                <a:cxn ang="0">
                  <a:pos x="38" y="15"/>
                </a:cxn>
                <a:cxn ang="0">
                  <a:pos x="38" y="11"/>
                </a:cxn>
                <a:cxn ang="0">
                  <a:pos x="42" y="11"/>
                </a:cxn>
                <a:cxn ang="0">
                  <a:pos x="37" y="7"/>
                </a:cxn>
                <a:cxn ang="0">
                  <a:pos x="26" y="0"/>
                </a:cxn>
                <a:cxn ang="0">
                  <a:pos x="14" y="7"/>
                </a:cxn>
                <a:cxn ang="0">
                  <a:pos x="9" y="11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5" y="15"/>
                </a:cxn>
                <a:cxn ang="0">
                  <a:pos x="0" y="31"/>
                </a:cxn>
                <a:cxn ang="0">
                  <a:pos x="26" y="57"/>
                </a:cxn>
                <a:cxn ang="0">
                  <a:pos x="26" y="5"/>
                </a:cxn>
                <a:cxn ang="0">
                  <a:pos x="33" y="12"/>
                </a:cxn>
                <a:cxn ang="0">
                  <a:pos x="26" y="20"/>
                </a:cxn>
                <a:cxn ang="0">
                  <a:pos x="19" y="12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52" h="57">
                  <a:moveTo>
                    <a:pt x="26" y="57"/>
                  </a:moveTo>
                  <a:cubicBezTo>
                    <a:pt x="40" y="57"/>
                    <a:pt x="52" y="45"/>
                    <a:pt x="52" y="31"/>
                  </a:cubicBezTo>
                  <a:cubicBezTo>
                    <a:pt x="52" y="25"/>
                    <a:pt x="50" y="19"/>
                    <a:pt x="46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9"/>
                    <a:pt x="39" y="8"/>
                    <a:pt x="37" y="7"/>
                  </a:cubicBezTo>
                  <a:cubicBezTo>
                    <a:pt x="35" y="3"/>
                    <a:pt x="31" y="0"/>
                    <a:pt x="26" y="0"/>
                  </a:cubicBezTo>
                  <a:cubicBezTo>
                    <a:pt x="21" y="0"/>
                    <a:pt x="16" y="3"/>
                    <a:pt x="14" y="7"/>
                  </a:cubicBezTo>
                  <a:cubicBezTo>
                    <a:pt x="12" y="8"/>
                    <a:pt x="11" y="9"/>
                    <a:pt x="9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9"/>
                    <a:pt x="0" y="25"/>
                    <a:pt x="0" y="31"/>
                  </a:cubicBezTo>
                  <a:cubicBezTo>
                    <a:pt x="0" y="45"/>
                    <a:pt x="11" y="57"/>
                    <a:pt x="26" y="57"/>
                  </a:cubicBezTo>
                  <a:close/>
                  <a:moveTo>
                    <a:pt x="26" y="5"/>
                  </a:moveTo>
                  <a:cubicBezTo>
                    <a:pt x="30" y="5"/>
                    <a:pt x="33" y="9"/>
                    <a:pt x="33" y="12"/>
                  </a:cubicBezTo>
                  <a:cubicBezTo>
                    <a:pt x="33" y="16"/>
                    <a:pt x="30" y="20"/>
                    <a:pt x="26" y="20"/>
                  </a:cubicBezTo>
                  <a:cubicBezTo>
                    <a:pt x="22" y="20"/>
                    <a:pt x="19" y="16"/>
                    <a:pt x="19" y="12"/>
                  </a:cubicBezTo>
                  <a:cubicBezTo>
                    <a:pt x="19" y="9"/>
                    <a:pt x="22" y="5"/>
                    <a:pt x="26" y="5"/>
                  </a:cubicBezTo>
                  <a:close/>
                  <a:moveTo>
                    <a:pt x="26" y="5"/>
                  </a:moveTo>
                  <a:cubicBezTo>
                    <a:pt x="26" y="5"/>
                    <a:pt x="26" y="5"/>
                    <a:pt x="26" y="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231"/>
          <p:cNvGrpSpPr/>
          <p:nvPr/>
        </p:nvGrpSpPr>
        <p:grpSpPr>
          <a:xfrm>
            <a:off x="1613185" y="2315448"/>
            <a:ext cx="580748" cy="715079"/>
            <a:chOff x="6259513" y="2459038"/>
            <a:chExt cx="782637" cy="963612"/>
          </a:xfrm>
          <a:solidFill>
            <a:schemeClr val="accent2"/>
          </a:solidFill>
        </p:grpSpPr>
        <p:sp>
          <p:nvSpPr>
            <p:cNvPr id="45" name="Freeform 22"/>
            <p:cNvSpPr>
              <a:spLocks noEditPoints="1"/>
            </p:cNvSpPr>
            <p:nvPr/>
          </p:nvSpPr>
          <p:spPr bwMode="auto">
            <a:xfrm>
              <a:off x="6473825" y="2678113"/>
              <a:ext cx="568325" cy="744537"/>
            </a:xfrm>
            <a:custGeom>
              <a:avLst/>
              <a:gdLst/>
              <a:ahLst/>
              <a:cxnLst>
                <a:cxn ang="0">
                  <a:pos x="99" y="114"/>
                </a:cxn>
                <a:cxn ang="0">
                  <a:pos x="76" y="60"/>
                </a:cxn>
                <a:cxn ang="0">
                  <a:pos x="64" y="55"/>
                </a:cxn>
                <a:cxn ang="0">
                  <a:pos x="60" y="55"/>
                </a:cxn>
                <a:cxn ang="0">
                  <a:pos x="64" y="40"/>
                </a:cxn>
                <a:cxn ang="0">
                  <a:pos x="34" y="7"/>
                </a:cxn>
                <a:cxn ang="0">
                  <a:pos x="32" y="5"/>
                </a:cxn>
                <a:cxn ang="0">
                  <a:pos x="26" y="2"/>
                </a:cxn>
                <a:cxn ang="0">
                  <a:pos x="7" y="13"/>
                </a:cxn>
                <a:cxn ang="0">
                  <a:pos x="1" y="59"/>
                </a:cxn>
                <a:cxn ang="0">
                  <a:pos x="1" y="61"/>
                </a:cxn>
                <a:cxn ang="0">
                  <a:pos x="10" y="75"/>
                </a:cxn>
                <a:cxn ang="0">
                  <a:pos x="61" y="75"/>
                </a:cxn>
                <a:cxn ang="0">
                  <a:pos x="81" y="123"/>
                </a:cxn>
                <a:cxn ang="0">
                  <a:pos x="99" y="114"/>
                </a:cxn>
                <a:cxn ang="0">
                  <a:pos x="33" y="55"/>
                </a:cxn>
                <a:cxn ang="0">
                  <a:pos x="35" y="36"/>
                </a:cxn>
                <a:cxn ang="0">
                  <a:pos x="51" y="53"/>
                </a:cxn>
                <a:cxn ang="0">
                  <a:pos x="54" y="55"/>
                </a:cxn>
                <a:cxn ang="0">
                  <a:pos x="33" y="55"/>
                </a:cxn>
                <a:cxn ang="0">
                  <a:pos x="33" y="55"/>
                </a:cxn>
                <a:cxn ang="0">
                  <a:pos x="33" y="55"/>
                </a:cxn>
              </a:cxnLst>
              <a:rect l="0" t="0" r="r" b="b"/>
              <a:pathLst>
                <a:path w="103" h="136">
                  <a:moveTo>
                    <a:pt x="99" y="114"/>
                  </a:moveTo>
                  <a:cubicBezTo>
                    <a:pt x="92" y="96"/>
                    <a:pt x="85" y="77"/>
                    <a:pt x="76" y="60"/>
                  </a:cubicBezTo>
                  <a:cubicBezTo>
                    <a:pt x="73" y="55"/>
                    <a:pt x="68" y="54"/>
                    <a:pt x="64" y="55"/>
                  </a:cubicBezTo>
                  <a:cubicBezTo>
                    <a:pt x="63" y="55"/>
                    <a:pt x="62" y="55"/>
                    <a:pt x="60" y="55"/>
                  </a:cubicBezTo>
                  <a:cubicBezTo>
                    <a:pt x="66" y="53"/>
                    <a:pt x="70" y="45"/>
                    <a:pt x="64" y="40"/>
                  </a:cubicBezTo>
                  <a:cubicBezTo>
                    <a:pt x="53" y="30"/>
                    <a:pt x="43" y="19"/>
                    <a:pt x="34" y="7"/>
                  </a:cubicBezTo>
                  <a:cubicBezTo>
                    <a:pt x="33" y="6"/>
                    <a:pt x="33" y="6"/>
                    <a:pt x="32" y="5"/>
                  </a:cubicBezTo>
                  <a:cubicBezTo>
                    <a:pt x="31" y="4"/>
                    <a:pt x="29" y="3"/>
                    <a:pt x="26" y="2"/>
                  </a:cubicBezTo>
                  <a:cubicBezTo>
                    <a:pt x="19" y="0"/>
                    <a:pt x="8" y="5"/>
                    <a:pt x="7" y="13"/>
                  </a:cubicBezTo>
                  <a:cubicBezTo>
                    <a:pt x="4" y="28"/>
                    <a:pt x="2" y="44"/>
                    <a:pt x="1" y="59"/>
                  </a:cubicBezTo>
                  <a:cubicBezTo>
                    <a:pt x="1" y="60"/>
                    <a:pt x="1" y="61"/>
                    <a:pt x="1" y="61"/>
                  </a:cubicBezTo>
                  <a:cubicBezTo>
                    <a:pt x="0" y="67"/>
                    <a:pt x="3" y="75"/>
                    <a:pt x="10" y="75"/>
                  </a:cubicBezTo>
                  <a:cubicBezTo>
                    <a:pt x="27" y="77"/>
                    <a:pt x="44" y="76"/>
                    <a:pt x="61" y="75"/>
                  </a:cubicBezTo>
                  <a:cubicBezTo>
                    <a:pt x="68" y="91"/>
                    <a:pt x="75" y="107"/>
                    <a:pt x="81" y="123"/>
                  </a:cubicBezTo>
                  <a:cubicBezTo>
                    <a:pt x="85" y="136"/>
                    <a:pt x="103" y="126"/>
                    <a:pt x="99" y="114"/>
                  </a:cubicBezTo>
                  <a:close/>
                  <a:moveTo>
                    <a:pt x="33" y="55"/>
                  </a:moveTo>
                  <a:cubicBezTo>
                    <a:pt x="33" y="49"/>
                    <a:pt x="34" y="42"/>
                    <a:pt x="35" y="36"/>
                  </a:cubicBezTo>
                  <a:cubicBezTo>
                    <a:pt x="40" y="42"/>
                    <a:pt x="46" y="48"/>
                    <a:pt x="51" y="53"/>
                  </a:cubicBezTo>
                  <a:cubicBezTo>
                    <a:pt x="52" y="54"/>
                    <a:pt x="53" y="55"/>
                    <a:pt x="54" y="55"/>
                  </a:cubicBezTo>
                  <a:cubicBezTo>
                    <a:pt x="47" y="55"/>
                    <a:pt x="40" y="55"/>
                    <a:pt x="33" y="55"/>
                  </a:cubicBezTo>
                  <a:close/>
                  <a:moveTo>
                    <a:pt x="33" y="55"/>
                  </a:moveTo>
                  <a:cubicBezTo>
                    <a:pt x="33" y="55"/>
                    <a:pt x="33" y="55"/>
                    <a:pt x="33" y="5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23"/>
            <p:cNvSpPr>
              <a:spLocks noEditPoints="1"/>
            </p:cNvSpPr>
            <p:nvPr/>
          </p:nvSpPr>
          <p:spPr bwMode="auto">
            <a:xfrm>
              <a:off x="6524625" y="2459038"/>
              <a:ext cx="196850" cy="1968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36" y="18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cubicBezTo>
                    <a:pt x="36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lose/>
                  <a:moveTo>
                    <a:pt x="36" y="18"/>
                  </a:moveTo>
                  <a:cubicBezTo>
                    <a:pt x="36" y="18"/>
                    <a:pt x="36" y="18"/>
                    <a:pt x="36" y="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24"/>
            <p:cNvSpPr>
              <a:spLocks noEditPoints="1"/>
            </p:cNvSpPr>
            <p:nvPr/>
          </p:nvSpPr>
          <p:spPr bwMode="auto">
            <a:xfrm>
              <a:off x="6259513" y="2738438"/>
              <a:ext cx="622300" cy="684212"/>
            </a:xfrm>
            <a:custGeom>
              <a:avLst/>
              <a:gdLst/>
              <a:ahLst/>
              <a:cxnLst>
                <a:cxn ang="0">
                  <a:pos x="111" y="96"/>
                </a:cxn>
                <a:cxn ang="0">
                  <a:pos x="106" y="97"/>
                </a:cxn>
                <a:cxn ang="0">
                  <a:pos x="68" y="118"/>
                </a:cxn>
                <a:cxn ang="0">
                  <a:pos x="24" y="74"/>
                </a:cxn>
                <a:cxn ang="0">
                  <a:pos x="37" y="43"/>
                </a:cxn>
                <a:cxn ang="0">
                  <a:pos x="37" y="38"/>
                </a:cxn>
                <a:cxn ang="0">
                  <a:pos x="33" y="37"/>
                </a:cxn>
                <a:cxn ang="0">
                  <a:pos x="32" y="14"/>
                </a:cxn>
                <a:cxn ang="0">
                  <a:pos x="30" y="11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25" y="17"/>
                </a:cxn>
                <a:cxn ang="0">
                  <a:pos x="26" y="44"/>
                </a:cxn>
                <a:cxn ang="0">
                  <a:pos x="17" y="74"/>
                </a:cxn>
                <a:cxn ang="0">
                  <a:pos x="68" y="125"/>
                </a:cxn>
                <a:cxn ang="0">
                  <a:pos x="112" y="101"/>
                </a:cxn>
                <a:cxn ang="0">
                  <a:pos x="111" y="96"/>
                </a:cxn>
                <a:cxn ang="0">
                  <a:pos x="111" y="96"/>
                </a:cxn>
                <a:cxn ang="0">
                  <a:pos x="111" y="96"/>
                </a:cxn>
              </a:cxnLst>
              <a:rect l="0" t="0" r="r" b="b"/>
              <a:pathLst>
                <a:path w="113" h="125">
                  <a:moveTo>
                    <a:pt x="111" y="96"/>
                  </a:moveTo>
                  <a:cubicBezTo>
                    <a:pt x="109" y="95"/>
                    <a:pt x="107" y="96"/>
                    <a:pt x="106" y="97"/>
                  </a:cubicBezTo>
                  <a:cubicBezTo>
                    <a:pt x="97" y="110"/>
                    <a:pt x="83" y="118"/>
                    <a:pt x="68" y="118"/>
                  </a:cubicBezTo>
                  <a:cubicBezTo>
                    <a:pt x="44" y="118"/>
                    <a:pt x="24" y="98"/>
                    <a:pt x="24" y="74"/>
                  </a:cubicBezTo>
                  <a:cubicBezTo>
                    <a:pt x="24" y="62"/>
                    <a:pt x="29" y="51"/>
                    <a:pt x="37" y="43"/>
                  </a:cubicBezTo>
                  <a:cubicBezTo>
                    <a:pt x="39" y="41"/>
                    <a:pt x="39" y="39"/>
                    <a:pt x="37" y="38"/>
                  </a:cubicBezTo>
                  <a:cubicBezTo>
                    <a:pt x="36" y="37"/>
                    <a:pt x="35" y="36"/>
                    <a:pt x="33" y="3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1" y="12"/>
                    <a:pt x="30" y="1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5"/>
                    <a:pt x="0" y="7"/>
                    <a:pt x="2" y="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0" y="53"/>
                    <a:pt x="17" y="63"/>
                    <a:pt x="17" y="74"/>
                  </a:cubicBezTo>
                  <a:cubicBezTo>
                    <a:pt x="17" y="102"/>
                    <a:pt x="40" y="125"/>
                    <a:pt x="68" y="125"/>
                  </a:cubicBezTo>
                  <a:cubicBezTo>
                    <a:pt x="86" y="125"/>
                    <a:pt x="102" y="116"/>
                    <a:pt x="112" y="101"/>
                  </a:cubicBezTo>
                  <a:cubicBezTo>
                    <a:pt x="113" y="99"/>
                    <a:pt x="112" y="97"/>
                    <a:pt x="111" y="96"/>
                  </a:cubicBezTo>
                  <a:close/>
                  <a:moveTo>
                    <a:pt x="111" y="96"/>
                  </a:moveTo>
                  <a:cubicBezTo>
                    <a:pt x="111" y="96"/>
                    <a:pt x="111" y="96"/>
                    <a:pt x="111" y="9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0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8" name="Text Placeholder 3"/>
          <p:cNvSpPr txBox="1"/>
          <p:nvPr/>
        </p:nvSpPr>
        <p:spPr>
          <a:xfrm>
            <a:off x="5777256" y="1354510"/>
            <a:ext cx="480060" cy="62738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4043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01</a:t>
            </a:r>
            <a:endParaRPr lang="en-US" sz="3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5763286" y="2692925"/>
            <a:ext cx="480060" cy="62738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4043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02</a:t>
            </a:r>
            <a:endParaRPr lang="en-US" sz="3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Placeholder 3"/>
          <p:cNvSpPr txBox="1"/>
          <p:nvPr/>
        </p:nvSpPr>
        <p:spPr>
          <a:xfrm>
            <a:off x="5763286" y="4524846"/>
            <a:ext cx="480060" cy="62738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4043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03</a:t>
            </a:r>
            <a:endParaRPr lang="en-US" sz="3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9"/>
          <p:cNvSpPr txBox="1"/>
          <p:nvPr/>
        </p:nvSpPr>
        <p:spPr>
          <a:xfrm>
            <a:off x="6585585" y="1550670"/>
            <a:ext cx="478917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处理一名患者的时间仅有匆匆几分钟，哪有时间去语言沟通？</a:t>
            </a:r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</p:txBody>
      </p:sp>
      <p:sp>
        <p:nvSpPr>
          <p:cNvPr id="53" name="TextBox 30"/>
          <p:cNvSpPr txBox="1"/>
          <p:nvPr/>
        </p:nvSpPr>
        <p:spPr>
          <a:xfrm>
            <a:off x="6616947" y="1143481"/>
            <a:ext cx="1766013" cy="338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r>
              <a:rPr lang="zh-CN" altLang="en-US" dirty="0"/>
              <a:t>没时间</a:t>
            </a:r>
            <a:endParaRPr lang="zh-CN" altLang="en-US" dirty="0"/>
          </a:p>
        </p:txBody>
      </p:sp>
      <p:sp>
        <p:nvSpPr>
          <p:cNvPr id="54" name="TextBox 29"/>
          <p:cNvSpPr txBox="1"/>
          <p:nvPr/>
        </p:nvSpPr>
        <p:spPr>
          <a:xfrm>
            <a:off x="6616700" y="2851150"/>
            <a:ext cx="4859020" cy="1477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医患间的交流涉及医学专业知识、医患双方在这方面信息不对称，所以交流与沟通会遇到障碍。老年患者身体机能退化，很多老人有耳背、理解力弱等情况，因而出现了一些不利于沟通的情况。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TextBox 30"/>
          <p:cNvSpPr txBox="1"/>
          <p:nvPr/>
        </p:nvSpPr>
        <p:spPr>
          <a:xfrm>
            <a:off x="6623350" y="2512898"/>
            <a:ext cx="1766013" cy="338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r>
              <a:rPr lang="zh-CN" altLang="en-US" dirty="0"/>
              <a:t>谈不拢</a:t>
            </a:r>
            <a:endParaRPr lang="zh-CN" altLang="en-US" dirty="0"/>
          </a:p>
        </p:txBody>
      </p:sp>
      <p:sp>
        <p:nvSpPr>
          <p:cNvPr id="56" name="TextBox 29"/>
          <p:cNvSpPr txBox="1"/>
          <p:nvPr/>
        </p:nvSpPr>
        <p:spPr>
          <a:xfrm>
            <a:off x="6623050" y="5034280"/>
            <a:ext cx="4859020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“过去没有教给我们，现在却让我们做”这样的困惑是客观存在的，但又是可以在医疗服务过程中通过实践加以解决的。</a:t>
            </a:r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</p:txBody>
      </p:sp>
      <p:sp>
        <p:nvSpPr>
          <p:cNvPr id="57" name="TextBox 30"/>
          <p:cNvSpPr txBox="1"/>
          <p:nvPr/>
        </p:nvSpPr>
        <p:spPr>
          <a:xfrm>
            <a:off x="6623050" y="4525010"/>
            <a:ext cx="2876550" cy="338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r>
              <a:rPr lang="zh-CN" altLang="en-US" dirty="0"/>
              <a:t>缺乏沟通的训练和教育</a:t>
            </a:r>
            <a:endParaRPr lang="zh-CN" altLang="en-US" dirty="0"/>
          </a:p>
        </p:txBody>
      </p:sp>
      <p:sp>
        <p:nvSpPr>
          <p:cNvPr id="59" name="TextBox 30"/>
          <p:cNvSpPr txBox="1"/>
          <p:nvPr/>
        </p:nvSpPr>
        <p:spPr>
          <a:xfrm>
            <a:off x="989330" y="1428115"/>
            <a:ext cx="3442970" cy="338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rgbClr val="5294BA"/>
                </a:solidFill>
              </a:rPr>
              <a:t>与老年患者沟通中的问题</a:t>
            </a:r>
            <a:endParaRPr lang="zh-CN" altLang="en-US" dirty="0">
              <a:solidFill>
                <a:srgbClr val="5294BA"/>
              </a:solidFill>
            </a:endParaRPr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>
                <a:solidFill>
                  <a:schemeClr val="tx1"/>
                </a:solidFill>
                <a:sym typeface="+mn-ea"/>
              </a:rPr>
              <a:t>良好的医院服务礼仪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871710" y="334645"/>
            <a:ext cx="18669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8" name="Group 34"/>
          <p:cNvGrpSpPr/>
          <p:nvPr/>
        </p:nvGrpSpPr>
        <p:grpSpPr>
          <a:xfrm>
            <a:off x="913765" y="821370"/>
            <a:ext cx="5382895" cy="507365"/>
            <a:chOff x="3825485" y="1684452"/>
            <a:chExt cx="3218497" cy="380524"/>
          </a:xfrm>
        </p:grpSpPr>
        <p:sp>
          <p:nvSpPr>
            <p:cNvPr id="41" name="Pentagon 303"/>
            <p:cNvSpPr/>
            <p:nvPr/>
          </p:nvSpPr>
          <p:spPr>
            <a:xfrm>
              <a:off x="3825485" y="1684452"/>
              <a:ext cx="3218497" cy="38052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Text Placeholder 3"/>
            <p:cNvSpPr txBox="1"/>
            <p:nvPr/>
          </p:nvSpPr>
          <p:spPr>
            <a:xfrm>
              <a:off x="4076450" y="1751368"/>
              <a:ext cx="2967532" cy="2466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2135" b="1" dirty="0">
                  <a:solidFill>
                    <a:schemeClr val="bg1"/>
                  </a:solidFill>
                </a:rPr>
                <a:t>四、语言礼仪</a:t>
              </a:r>
              <a:r>
                <a:rPr lang="en-US" altLang="zh-CN" sz="2135" b="1" dirty="0">
                  <a:solidFill>
                    <a:schemeClr val="bg1"/>
                  </a:solidFill>
                </a:rPr>
                <a:t>——</a:t>
              </a:r>
              <a:r>
                <a:rPr lang="zh-CN" altLang="en-US" sz="2135" b="1" dirty="0">
                  <a:solidFill>
                    <a:schemeClr val="bg1"/>
                  </a:solidFill>
                </a:rPr>
                <a:t>老年患者沟通注意事项</a:t>
              </a:r>
              <a:endParaRPr lang="zh-CN" altLang="en-US" sz="213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 Placeholder 3"/>
          <p:cNvSpPr txBox="1"/>
          <p:nvPr/>
        </p:nvSpPr>
        <p:spPr>
          <a:xfrm>
            <a:off x="9189600" y="3101926"/>
            <a:ext cx="2240401" cy="7386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endParaRPr lang="en-US" altLang="zh-CN" dirty="0" smtClean="0">
              <a:sym typeface="Arial" panose="020B0604020202020204" pitchFamily="34" charset="0"/>
            </a:endParaRPr>
          </a:p>
          <a:p>
            <a:r>
              <a:rPr lang="zh-CN" altLang="en-US" dirty="0" smtClean="0">
                <a:sym typeface="Arial" panose="020B0604020202020204" pitchFamily="34" charset="0"/>
              </a:rPr>
              <a:t>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00810" y="1441450"/>
            <a:ext cx="9153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老年患者由于年龄过高，身体机能退化，很多</a:t>
            </a: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存在</a:t>
            </a: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耳背、视力欠佳、</a:t>
            </a: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理解能力不足、行动不便或无家属陪伴等情况，</a:t>
            </a: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我们与老年患者沟通会产生很多的问题，我们该去如何解决这些问题？</a:t>
            </a:r>
            <a:endParaRPr lang="zh-CN" altLang="en-US" sz="1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6130" y="1957705"/>
            <a:ext cx="964120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声音掌握</a:t>
            </a:r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老年患者如果有听力问题的话，需要适当提高声音，可以配合一些肢体语言，方便老年患者能够听明白。老年患者如果有一些特殊的疾病，则需轻言细语，避免引起对方身体不适，所以，要根据老年人身体健康情况而定。</a:t>
            </a:r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注意耐心</a:t>
            </a:r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与老年患者沟通要记得，</a:t>
            </a: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不能有不耐烦情绪或语气，</a:t>
            </a: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保</a:t>
            </a:r>
            <a:r>
              <a:rPr lang="zh-CN" altLang="en-US" sz="1600">
                <a:solidFill>
                  <a:schemeClr val="tx1"/>
                </a:solidFill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持真诚有效的目光交流，</a:t>
            </a: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要多倾听，</a:t>
            </a: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才能了解他们真正的需求。</a:t>
            </a:r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态度掌握</a:t>
            </a:r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对待老年人的态度，要像早晨的阳光一样，温暖而不炽热；真诚的</a:t>
            </a: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态度</a:t>
            </a: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交流，对方叙述时要保持微笑并适时点头回应，</a:t>
            </a: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不能以敷衍的态度沟通</a:t>
            </a: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。</a:t>
            </a:r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距离把握</a:t>
            </a:r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与老年人交流，记得，最好是和老年人持平，尤其是眼神的持平，这样，老年人也不至于抬头或者是低头，否则老年人也会不舒适的。</a:t>
            </a:r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事先了解</a:t>
            </a:r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不同的老年人会有不同的需要，所以，事先了解一下这个老年人的喜好，脾气等，也可以帮助你在交流中更和谐的。</a:t>
            </a:r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>
                <a:solidFill>
                  <a:schemeClr val="tx1"/>
                </a:solidFill>
                <a:sym typeface="+mn-ea"/>
              </a:rPr>
              <a:t>良好的医院服务礼仪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871710" y="334645"/>
            <a:ext cx="18669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6694805" y="3437890"/>
            <a:ext cx="1654175" cy="24638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ea typeface="微软雅黑 Light" panose="020B0502040204020203" pitchFamily="34" charset="-122"/>
              </a:rPr>
              <a:t>输入您的标题内容</a:t>
            </a:r>
            <a:endParaRPr lang="en-US" sz="2135" b="1" dirty="0">
              <a:solidFill>
                <a:schemeClr val="bg1"/>
              </a:solidFill>
            </a:endParaRPr>
          </a:p>
        </p:txBody>
      </p:sp>
      <p:grpSp>
        <p:nvGrpSpPr>
          <p:cNvPr id="25" name="Group 32"/>
          <p:cNvGrpSpPr/>
          <p:nvPr/>
        </p:nvGrpSpPr>
        <p:grpSpPr>
          <a:xfrm>
            <a:off x="2462529" y="5776151"/>
            <a:ext cx="7639685" cy="650875"/>
            <a:chOff x="1719262" y="4053544"/>
            <a:chExt cx="5729763" cy="488156"/>
          </a:xfrm>
        </p:grpSpPr>
        <p:sp>
          <p:nvSpPr>
            <p:cNvPr id="26" name="Pentagon 289"/>
            <p:cNvSpPr/>
            <p:nvPr/>
          </p:nvSpPr>
          <p:spPr>
            <a:xfrm flipH="1">
              <a:off x="1719262" y="4053544"/>
              <a:ext cx="5729763" cy="48815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2600324" y="4181894"/>
              <a:ext cx="3835717" cy="23050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sz="2000" b="1" dirty="0" smtClean="0">
                  <a:solidFill>
                    <a:schemeClr val="bg1"/>
                  </a:solidFill>
                  <a:ea typeface="微软雅黑 Light" panose="020B0502040204020203" pitchFamily="34" charset="-122"/>
                </a:rPr>
                <a:t>杜绝蔑视语、烦躁语、否定语、斗气语</a:t>
              </a:r>
              <a:endParaRPr lang="zh-CN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 Placeholder 3"/>
          <p:cNvSpPr txBox="1"/>
          <p:nvPr/>
        </p:nvSpPr>
        <p:spPr>
          <a:xfrm>
            <a:off x="9189600" y="3101926"/>
            <a:ext cx="2240401" cy="738615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Semilight" panose="020B0402040204020203" pitchFamily="34" charset="0"/>
              </a:defRPr>
            </a:lvl1pPr>
          </a:lstStyle>
          <a:p>
            <a:endParaRPr lang="en-US" altLang="zh-CN" dirty="0" smtClean="0">
              <a:sym typeface="Arial" panose="020B0604020202020204" pitchFamily="34" charset="0"/>
            </a:endParaRPr>
          </a:p>
          <a:p>
            <a:r>
              <a:rPr lang="zh-CN" altLang="en-US" dirty="0" smtClean="0">
                <a:sym typeface="Arial" panose="020B0604020202020204" pitchFamily="34" charset="0"/>
              </a:rPr>
              <a:t>。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6865" y="821690"/>
            <a:ext cx="1594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5294BA"/>
                </a:solidFill>
              </a:rPr>
              <a:t>语言礼仪忌语</a:t>
            </a:r>
            <a:endParaRPr lang="zh-CN" altLang="en-US" b="1">
              <a:solidFill>
                <a:srgbClr val="5294BA"/>
              </a:solidFill>
            </a:endParaRPr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35" y="1578610"/>
            <a:ext cx="8192770" cy="3809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>
                <a:solidFill>
                  <a:schemeClr val="tx1"/>
                </a:solidFill>
                <a:sym typeface="+mn-ea"/>
              </a:rPr>
              <a:t>良好的医院服务礼仪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18675" y="334645"/>
            <a:ext cx="1734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78050" y="1597025"/>
            <a:ext cx="2061210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135" b="1" dirty="0">
                <a:solidFill>
                  <a:schemeClr val="bg1"/>
                </a:solidFill>
              </a:rPr>
              <a:t>老年友善氛围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732655" y="821690"/>
            <a:ext cx="175069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36195" algn="l" fontAlgn="auto">
              <a:lnSpc>
                <a:spcPct val="200000"/>
              </a:lnSpc>
            </a:pPr>
            <a:r>
              <a:rPr lang="zh-CN" altLang="en-US" sz="2000" b="1">
                <a:solidFill>
                  <a:srgbClr val="5294BA"/>
                </a:solidFill>
                <a:sym typeface="+mn-ea"/>
              </a:rPr>
              <a:t>语言礼仪忌语</a:t>
            </a:r>
            <a:endParaRPr lang="zh-CN" altLang="en-US" sz="2000" b="1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50" y="2261235"/>
            <a:ext cx="7132955" cy="39878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178050" y="1718945"/>
            <a:ext cx="1906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易摩擦的言辞：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194550" y="1718945"/>
            <a:ext cx="1906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和谐沟通言辞：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>
                <a:solidFill>
                  <a:schemeClr val="tx1"/>
                </a:solidFill>
                <a:sym typeface="+mn-ea"/>
              </a:rPr>
              <a:t>良好的医院服务礼仪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18675" y="334645"/>
            <a:ext cx="1734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97965" y="1799590"/>
            <a:ext cx="2502535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135" b="1" dirty="0">
                <a:solidFill>
                  <a:schemeClr val="accent1"/>
                </a:solidFill>
              </a:rPr>
              <a:t>正确处理医患关系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75360" y="818515"/>
            <a:ext cx="263080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36195" algn="l" fontAlgn="auto">
              <a:lnSpc>
                <a:spcPct val="200000"/>
              </a:lnSpc>
            </a:pPr>
            <a:r>
              <a:rPr lang="zh-CN" altLang="en-US" sz="20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sym typeface="Arial" panose="020B0604020202020204" pitchFamily="34" charset="0"/>
              </a:rPr>
              <a:t>五、日常工作礼仪；</a:t>
            </a:r>
            <a:endParaRPr lang="zh-CN" altLang="en-US" sz="2000" b="1"/>
          </a:p>
        </p:txBody>
      </p:sp>
      <p:sp>
        <p:nvSpPr>
          <p:cNvPr id="16" name="文本框 15"/>
          <p:cNvSpPr txBox="1"/>
          <p:nvPr/>
        </p:nvSpPr>
        <p:spPr>
          <a:xfrm>
            <a:off x="1356995" y="2407920"/>
            <a:ext cx="9946640" cy="3830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/>
              <a:t>        </a:t>
            </a:r>
            <a:r>
              <a:rPr lang="zh-CN" altLang="en-US" sz="1600"/>
              <a:t>当前医患矛盾频发，这是由于部分医护人员对于医患关系的认知偏差造成的。对此医院应当克服部分医护职工自觉或不自觉地存在的“病人有求于我”的错误意识，医护人员须换位思考，从病人的角度提供服务，才能让医病关系从过去的不对等（地位不平等、信息不对称、专业鸿沟、缺乏信任），回到一个和谐的平衡点。至今仍有医护人员怀疑「服务」的价值，认为『病人是来看病的，不是来看态度的！』认为只要医疗技术好，价格合理，病人自然会上门，其它的都不关我事。这种本位主义的做法，是无法让医院的整体形象提升的。尤其现在服务意识抬头，过去是病人登门「求」医，医院高高在上；医院除了要解决病痛的问题，更是要求专业的服务与愉快的感觉，所以身为医护人员的我们更需正确处理「医患关系」的本质。例如：我们来院看病，听到医师专业亲切的问诊、医护人员的耐心解说、关怀一句「没关系，慢慢来…」、「祝您早日康复！」，试想，我们会不会因为心理因素，病痛得到和缓？我们必须承认，全方位的优质医疗，友善亲切服务态度跟医疗专业，缺一不可。</a:t>
            </a:r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>
                <a:solidFill>
                  <a:schemeClr val="tx1"/>
                </a:solidFill>
                <a:sym typeface="+mn-ea"/>
              </a:rPr>
              <a:t>良好的医院服务礼仪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18675" y="334645"/>
            <a:ext cx="1734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78050" y="1597025"/>
            <a:ext cx="2061210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135" b="1" dirty="0">
                <a:solidFill>
                  <a:schemeClr val="bg1"/>
                </a:solidFill>
              </a:rPr>
              <a:t>老年友善氛围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75360" y="818515"/>
            <a:ext cx="263080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36195" algn="l" fontAlgn="auto">
              <a:lnSpc>
                <a:spcPct val="200000"/>
              </a:lnSpc>
            </a:pPr>
            <a:r>
              <a:rPr lang="zh-CN" altLang="en-US" sz="20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sym typeface="Arial" panose="020B0604020202020204" pitchFamily="34" charset="0"/>
              </a:rPr>
              <a:t>五、日常工作礼仪；</a:t>
            </a:r>
            <a:endParaRPr lang="zh-CN" altLang="en-US" sz="2000" b="1"/>
          </a:p>
        </p:txBody>
      </p:sp>
      <p:sp>
        <p:nvSpPr>
          <p:cNvPr id="10" name="文本框 9"/>
          <p:cNvSpPr txBox="1"/>
          <p:nvPr/>
        </p:nvSpPr>
        <p:spPr>
          <a:xfrm>
            <a:off x="2065020" y="1630680"/>
            <a:ext cx="7653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医生对患者的人文关怀：有时去治疗；常常去帮助；总是去安慰。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310640" y="2727960"/>
            <a:ext cx="3596640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/>
              <a:t>、患者没说完就开出药方；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en-US" altLang="zh-CN"/>
              <a:t>2</a:t>
            </a:r>
            <a:r>
              <a:rPr lang="zh-CN" altLang="en-US"/>
              <a:t>、同时和几个病人说话；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en-US" altLang="zh-CN"/>
              <a:t>3</a:t>
            </a:r>
            <a:r>
              <a:rPr lang="zh-CN" altLang="en-US"/>
              <a:t>、不解释处方及治疗原因；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en-US" altLang="zh-CN"/>
              <a:t>4</a:t>
            </a:r>
            <a:r>
              <a:rPr lang="zh-CN" altLang="en-US"/>
              <a:t>、粗暴打断患者说话；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en-US" altLang="zh-CN"/>
              <a:t>5</a:t>
            </a:r>
            <a:r>
              <a:rPr lang="zh-CN" altLang="en-US"/>
              <a:t>、听病人陈述表现不耐烦；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en-US" altLang="zh-CN"/>
              <a:t>6</a:t>
            </a:r>
            <a:r>
              <a:rPr lang="zh-CN" altLang="en-US"/>
              <a:t>、检查治疗中动作粗鲁；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en-US" altLang="zh-CN"/>
              <a:t>7</a:t>
            </a:r>
            <a:r>
              <a:rPr lang="zh-CN" altLang="en-US"/>
              <a:t>、说话粗鲁，丢三落四；</a:t>
            </a:r>
            <a:endParaRPr lang="zh-CN" altLang="en-US"/>
          </a:p>
        </p:txBody>
      </p:sp>
      <p:sp>
        <p:nvSpPr>
          <p:cNvPr id="69" name="文本框 13"/>
          <p:cNvSpPr txBox="1">
            <a:spLocks noChangeArrowheads="1"/>
          </p:cNvSpPr>
          <p:nvPr/>
        </p:nvSpPr>
        <p:spPr bwMode="auto">
          <a:xfrm>
            <a:off x="1434465" y="2790825"/>
            <a:ext cx="256540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5060" dirty="0">
              <a:solidFill>
                <a:schemeClr val="bg1"/>
              </a:solidFill>
              <a:latin typeface="Helvetica" panose="020B0604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66545" y="2359660"/>
            <a:ext cx="632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忌：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194040" y="2359660"/>
            <a:ext cx="527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应：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762875" y="2727960"/>
            <a:ext cx="4037965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/>
              <a:t>、热情接待每一位患者；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en-US" altLang="zh-CN"/>
              <a:t>2</a:t>
            </a:r>
            <a:r>
              <a:rPr lang="zh-CN" altLang="en-US"/>
              <a:t>、尊重患者人格与隐私；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zh-CN" altLang="en-US">
                <a:sym typeface="+mn-ea"/>
              </a:rPr>
              <a:t>耐心和善的与患者沟通；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en-US" altLang="zh-CN"/>
              <a:t>4</a:t>
            </a:r>
            <a:r>
              <a:rPr lang="zh-CN" altLang="en-US"/>
              <a:t>、专业熟练的诊疗技术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en-US" altLang="zh-CN"/>
              <a:t>5</a:t>
            </a:r>
            <a:r>
              <a:rPr lang="zh-CN" altLang="en-US"/>
              <a:t>、帮助调整心理，消除紧张和顾虑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en-US" altLang="zh-CN"/>
              <a:t>6</a:t>
            </a:r>
            <a:r>
              <a:rPr lang="zh-CN" altLang="en-US"/>
              <a:t>、了解患者感受、询问治疗效果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en-US" altLang="zh-CN"/>
              <a:t>7</a:t>
            </a:r>
            <a:r>
              <a:rPr lang="zh-CN" altLang="en-US"/>
              <a:t>、传授健康知识</a:t>
            </a:r>
            <a:endParaRPr lang="zh-CN" altLang="en-US"/>
          </a:p>
        </p:txBody>
      </p:sp>
      <p:sp>
        <p:nvSpPr>
          <p:cNvPr id="15" name="MH_Picture_3"/>
          <p:cNvSpPr/>
          <p:nvPr>
            <p:custDataLst>
              <p:tags r:id="rId2"/>
            </p:custDataLst>
          </p:nvPr>
        </p:nvSpPr>
        <p:spPr>
          <a:xfrm>
            <a:off x="4378325" y="2429510"/>
            <a:ext cx="2945130" cy="329819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>
                <a:solidFill>
                  <a:schemeClr val="tx1"/>
                </a:solidFill>
                <a:sym typeface="+mn-ea"/>
              </a:rPr>
              <a:t>良好的医院服务礼仪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18675" y="334645"/>
            <a:ext cx="1734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78050" y="1597025"/>
            <a:ext cx="2061210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135" b="1" dirty="0">
                <a:solidFill>
                  <a:schemeClr val="bg1"/>
                </a:solidFill>
              </a:rPr>
              <a:t>老年友善氛围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75360" y="818515"/>
            <a:ext cx="263080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36195" algn="l" fontAlgn="auto">
              <a:lnSpc>
                <a:spcPct val="200000"/>
              </a:lnSpc>
            </a:pPr>
            <a:r>
              <a:rPr lang="zh-CN" altLang="en-US" sz="2000" b="1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sym typeface="Arial" panose="020B0604020202020204" pitchFamily="34" charset="0"/>
              </a:rPr>
              <a:t>五、日常工作礼仪；</a:t>
            </a:r>
            <a:endParaRPr lang="zh-CN" altLang="en-US" sz="2000" b="1"/>
          </a:p>
        </p:txBody>
      </p:sp>
      <p:pic>
        <p:nvPicPr>
          <p:cNvPr id="2048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620" y="1671955"/>
            <a:ext cx="5222875" cy="484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" y="1671955"/>
            <a:ext cx="5109210" cy="48425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" b="11275"/>
          <a:stretch>
            <a:fillRect/>
          </a:stretch>
        </p:blipFill>
        <p:spPr>
          <a:xfrm>
            <a:off x="-2" y="0"/>
            <a:ext cx="12192001" cy="48268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58587" y="3245005"/>
            <a:ext cx="5516739" cy="2756869"/>
          </a:xfrm>
          <a:prstGeom prst="rect">
            <a:avLst/>
          </a:prstGeom>
          <a:solidFill>
            <a:srgbClr val="6AA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8024330" y="2579789"/>
            <a:ext cx="1633322" cy="1633913"/>
            <a:chOff x="1399488" y="1373932"/>
            <a:chExt cx="1225151" cy="1225151"/>
          </a:xfrm>
        </p:grpSpPr>
        <p:sp>
          <p:nvSpPr>
            <p:cNvPr id="9" name="椭圆 8"/>
            <p:cNvSpPr/>
            <p:nvPr/>
          </p:nvSpPr>
          <p:spPr>
            <a:xfrm>
              <a:off x="1399488" y="1373932"/>
              <a:ext cx="1225151" cy="12251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4C86A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457804" y="1707654"/>
              <a:ext cx="1093134" cy="623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4C86AE"/>
                  </a:solidFill>
                  <a:latin typeface="Impact" panose="020B0806030902050204" pitchFamily="34" charset="0"/>
                </a:rPr>
                <a:t>Part1</a:t>
              </a:r>
              <a:endParaRPr lang="zh-CN" altLang="en-US" sz="4800" dirty="0">
                <a:solidFill>
                  <a:srgbClr val="4C86A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44080" y="4662170"/>
            <a:ext cx="3345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前言</a:t>
            </a:r>
            <a:endParaRPr lang="zh-CN" alt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416" y="5495187"/>
            <a:ext cx="4753610" cy="705485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4000" b="1" dirty="0" smtClean="0">
                <a:solidFill>
                  <a:srgbClr val="4C86AE"/>
                </a:solidFill>
                <a:latin typeface="微软雅黑" panose="020B0503020204020204" charset="-122"/>
                <a:ea typeface="微软雅黑" panose="020B0503020204020204" charset="-122"/>
              </a:rPr>
              <a:t>为何要开展老年服务</a:t>
            </a:r>
            <a:endParaRPr lang="zh-CN" altLang="en-US" sz="4000" b="1" dirty="0" smtClean="0">
              <a:solidFill>
                <a:srgbClr val="4C86A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" b="11275"/>
          <a:stretch>
            <a:fillRect/>
          </a:stretch>
        </p:blipFill>
        <p:spPr>
          <a:xfrm>
            <a:off x="-2" y="0"/>
            <a:ext cx="12192001" cy="482687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158587" y="3245005"/>
            <a:ext cx="5516739" cy="2756869"/>
          </a:xfrm>
          <a:prstGeom prst="rect">
            <a:avLst/>
          </a:prstGeom>
          <a:solidFill>
            <a:srgbClr val="6AA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8024330" y="2579789"/>
            <a:ext cx="1633322" cy="1633913"/>
            <a:chOff x="1399488" y="1373932"/>
            <a:chExt cx="1225151" cy="1225151"/>
          </a:xfrm>
        </p:grpSpPr>
        <p:sp>
          <p:nvSpPr>
            <p:cNvPr id="19" name="椭圆 18"/>
            <p:cNvSpPr/>
            <p:nvPr/>
          </p:nvSpPr>
          <p:spPr>
            <a:xfrm>
              <a:off x="1399488" y="1373932"/>
              <a:ext cx="1225151" cy="12251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4C86A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435653" y="1707654"/>
              <a:ext cx="1137433" cy="6223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rgbClr val="4C86AE"/>
                  </a:solidFill>
                  <a:latin typeface="Impact" panose="020B0806030902050204" pitchFamily="34" charset="0"/>
                </a:rPr>
                <a:t>Part4</a:t>
              </a:r>
              <a:endParaRPr lang="zh-CN" altLang="en-US" sz="4800" dirty="0">
                <a:solidFill>
                  <a:srgbClr val="4C86A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746875" y="4679950"/>
            <a:ext cx="4596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做好医院老年友善服务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9876" y="5446927"/>
            <a:ext cx="5769610" cy="705485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4000" b="1" dirty="0">
                <a:solidFill>
                  <a:srgbClr val="4C86AE"/>
                </a:solidFill>
                <a:latin typeface="微软雅黑" panose="020B0503020204020204" charset="-122"/>
                <a:ea typeface="微软雅黑" panose="020B0503020204020204" charset="-122"/>
              </a:rPr>
              <a:t>解决老年人就医困难问题</a:t>
            </a:r>
            <a:endParaRPr lang="zh-CN" altLang="en-US" sz="4000" b="1" dirty="0">
              <a:solidFill>
                <a:srgbClr val="4C86A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defTabSz="685165"/>
            <a:r>
              <a:rPr lang="zh-CN" altLang="en-US" dirty="0"/>
              <a:t>解决老年人就医困难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18675" y="334645"/>
            <a:ext cx="1734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8480" y="2466340"/>
            <a:ext cx="545401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auto">
              <a:lnSpc>
                <a:spcPct val="150000"/>
              </a:lnSpc>
            </a:pPr>
            <a:r>
              <a:rPr lang="en-US" altLang="zh-CN" sz="20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        </a:t>
            </a:r>
            <a:r>
              <a:rPr lang="zh-CN" altLang="en-US" sz="20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老年友善氛围：医护人员能用尊敬的态度、易懂的语言文字或图片与老年患者、家属及其照护者沟通；在院内开展尊老、助老、护老等活动，老年人就医受到尊重；以方便老年人阅读或浏览的方式向老年人公示各类便民服务信息，包括但不限于服务时间、收费标准和服务流程等；有针对老年患者的就医指导制度，并主动向老年患者及家属提供就医指导。</a:t>
            </a:r>
            <a:endParaRPr lang="zh-CN" altLang="en-US" sz="20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</p:txBody>
      </p:sp>
      <p:sp>
        <p:nvSpPr>
          <p:cNvPr id="41" name="Pentagon 303"/>
          <p:cNvSpPr/>
          <p:nvPr/>
        </p:nvSpPr>
        <p:spPr>
          <a:xfrm>
            <a:off x="2016760" y="1553210"/>
            <a:ext cx="2383155" cy="50736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909445" y="1597025"/>
            <a:ext cx="2597785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135" b="1" dirty="0">
                <a:solidFill>
                  <a:schemeClr val="bg1"/>
                </a:solidFill>
              </a:rPr>
              <a:t>营造老年友善氛围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030085" y="3825875"/>
            <a:ext cx="35750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0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       </a:t>
            </a:r>
            <a:endParaRPr lang="zh-CN" altLang="en-US" sz="20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6696710" y="2377440"/>
            <a:ext cx="4699000" cy="381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defTabSz="685165"/>
            <a:r>
              <a:rPr lang="zh-CN" altLang="en-US" dirty="0"/>
              <a:t>解决老年人就医困难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18675" y="334645"/>
            <a:ext cx="1734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07940" y="1780540"/>
            <a:ext cx="670941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◆ 设立老年患者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无码通道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，配置专人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兼职工作人员提供网络挂号缴费服务，解决老年患者因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电子鸿沟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造成的就医困难。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◆</a:t>
            </a:r>
            <a:r>
              <a:rPr lang="zh-CN" altLang="en-US"/>
              <a:t>为老年人提供贴心、暖心的便民服务，为老年人配置老花镜、放大镜，设置直饮水机，一次性水杯等便民举措，</a:t>
            </a:r>
            <a:r>
              <a:rPr lang="zh-CN" altLang="en-US">
                <a:sym typeface="+mn-ea"/>
              </a:rPr>
              <a:t>为老年人提供“有温度”的人性化就医环境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◆ 门诊大厅导医台免费为老年患者侧量血压和体重，</a:t>
            </a:r>
            <a:r>
              <a:rPr lang="zh-CN" altLang="en-US">
                <a:sym typeface="+mn-ea"/>
              </a:rPr>
              <a:t>提供免费的平车服务，推出了智能与传统轮椅服务，极大方便了老年人看病就医问题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◆ 设立老年患者就医</a:t>
            </a:r>
            <a:r>
              <a:rPr lang="en-US" altLang="zh-CN"/>
              <a:t>“</a:t>
            </a:r>
            <a:r>
              <a:rPr lang="zh-CN" altLang="en-US"/>
              <a:t>绿色通道</a:t>
            </a:r>
            <a:r>
              <a:rPr lang="en-US" altLang="zh-CN"/>
              <a:t>”</a:t>
            </a:r>
            <a:r>
              <a:rPr lang="zh-CN" altLang="en-US"/>
              <a:t>，实行挂号、缴费、就诊、取药优先服务，并对无家属陪同老年患者提供全程陪同服务。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◆ 有针对性地为老年人开展健康科普指导，在院内推动亲情化护理服务活动的开展，通过图文宣传册直观地为老年人进行健康教育。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903730"/>
            <a:ext cx="4751705" cy="3684905"/>
          </a:xfrm>
          <a:prstGeom prst="rect">
            <a:avLst/>
          </a:prstGeom>
        </p:spPr>
      </p:pic>
      <p:sp>
        <p:nvSpPr>
          <p:cNvPr id="41" name="Pentagon 303"/>
          <p:cNvSpPr/>
          <p:nvPr/>
        </p:nvSpPr>
        <p:spPr>
          <a:xfrm>
            <a:off x="975360" y="987425"/>
            <a:ext cx="2755900" cy="50736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/>
              <a:t>提供优质就诊服务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defTabSz="685165"/>
            <a:r>
              <a:rPr lang="zh-CN" altLang="en-US" dirty="0"/>
              <a:t>解决老年人就医困难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18675" y="334645"/>
            <a:ext cx="1734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41" name="Pentagon 303"/>
          <p:cNvSpPr/>
          <p:nvPr/>
        </p:nvSpPr>
        <p:spPr>
          <a:xfrm>
            <a:off x="4621530" y="1029335"/>
            <a:ext cx="2010410" cy="50736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4667885" y="1072515"/>
            <a:ext cx="1917700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35" b="1" dirty="0">
                <a:solidFill>
                  <a:schemeClr val="bg1"/>
                </a:solidFill>
              </a:rPr>
              <a:t>优质护理服务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586220" y="1819275"/>
            <a:ext cx="521271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auto">
              <a:lnSpc>
                <a:spcPct val="150000"/>
              </a:lnSpc>
            </a:pPr>
            <a:r>
              <a:rPr lang="en-US" altLang="zh-CN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       </a:t>
            </a: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以老年患者为中心，强化基础护理，全面落实护理责任制，深化护理专业内涵，整体提升护理服务水平。在思想观念和医疗行为上,处处为病人着想,一切活动都要把病人放在首位；紧紧围绕病人的需求，提高服务质量，控制服务成本，制定方便措施，简化工作流程，为老年患者提供“优质、高效、低耗、满意、放心”的医疗服务。</a:t>
            </a:r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algn="just" fontAlgn="auto">
              <a:lnSpc>
                <a:spcPct val="150000"/>
              </a:lnSpc>
            </a:pPr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内涵主要包括：要满足老年患者基本生活的需要，要保证病人的安全，要保持病人躯体的舒适，协助平衡病人的心理，取得病人家庭和社会的协调和支持，用优质护理的质量来提升改善老年患者的就医体验。</a:t>
            </a:r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607820"/>
            <a:ext cx="6217285" cy="473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defTabSz="685165"/>
            <a:r>
              <a:rPr lang="zh-CN" altLang="en-US" dirty="0"/>
              <a:t>解决老年人就医困难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18675" y="334645"/>
            <a:ext cx="1734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41" name="Pentagon 303"/>
          <p:cNvSpPr/>
          <p:nvPr/>
        </p:nvSpPr>
        <p:spPr>
          <a:xfrm>
            <a:off x="1057910" y="1054735"/>
            <a:ext cx="2488565" cy="50736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140460" y="1098550"/>
            <a:ext cx="2464435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35" b="1" dirty="0">
                <a:solidFill>
                  <a:schemeClr val="bg1"/>
                </a:solidFill>
              </a:rPr>
              <a:t>老年患者优质诊疗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40460" y="1870075"/>
            <a:ext cx="9420860" cy="4799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◆ 为有需要的老年患者提供一站式服务，一次挂号多名专家共同协作诊疗，注重对老年综合征、衰弱、失能、失智的评估与干预。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◆ 对住院老年患者进行高风险筛查，重点开展跌倒、肺栓塞、误吸和坠床等项目，建立风险防范措施与应急预案、高风险筛查后知情告知制度。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◆ 为老年患者提供连续性的医疗、康复、护理疗护服务的工作，满足老年人躯体、精神和社会等层面的健康需求，切实保障老年人的医疗安全。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◆</a:t>
            </a:r>
            <a:r>
              <a:rPr lang="zh-CN" altLang="en-US"/>
              <a:t>负责老年患者各项评估相关工作,向老年患者宣传相关知识，指导个性化有针对性的医疗照护。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◆ 为老年患者解答日常用药问题，指导居家安全用药。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◆为老年患者进行详细的营养评估及营养教育，比如饮食摄入量评估及配制食谱，为术后老年患者营养康复、临床基础疾病膳食改善等方面进行临床营养指导。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defTabSz="685165"/>
            <a:r>
              <a:rPr lang="zh-CN" altLang="en-US" dirty="0"/>
              <a:t>解决老年人就医困难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18675" y="334645"/>
            <a:ext cx="1734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41" name="Pentagon 303"/>
          <p:cNvSpPr/>
          <p:nvPr/>
        </p:nvSpPr>
        <p:spPr>
          <a:xfrm>
            <a:off x="1057910" y="1054735"/>
            <a:ext cx="2488565" cy="50736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140460" y="1098550"/>
            <a:ext cx="2253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sym typeface="+mn-ea"/>
              </a:rPr>
              <a:t>营造良好</a:t>
            </a:r>
            <a:r>
              <a:rPr lang="zh-CN" altLang="en-US" sz="2000" b="1" dirty="0">
                <a:solidFill>
                  <a:schemeClr val="bg1"/>
                </a:solidFill>
              </a:rPr>
              <a:t>就医环境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0695" y="1870075"/>
            <a:ext cx="942086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◆ 医院就诊环境，清洁、安静、整洁、安全、舒适。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◆ 门急诊、住院病区配备有辅助移乘设备如轮椅、平车等），并方便取用。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◆ 主出入口处有方便老年上下车的临时停车区和安全标识;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◆所有出入口、门、台阶、道、转弯处、轮椅坡道及信息标识系统等设置方便老年患者出行。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◆</a:t>
            </a:r>
            <a:r>
              <a:rPr lang="zh-CN" altLang="en-US"/>
              <a:t>医院</a:t>
            </a:r>
            <a:r>
              <a:rPr lang="zh-CN" altLang="en-US"/>
              <a:t>内标识醒目、简明、易懂，具有良好的导向性。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◆医院</a:t>
            </a:r>
            <a:r>
              <a:rPr lang="zh-CN" altLang="en-US">
                <a:sym typeface="+mn-ea"/>
              </a:rPr>
              <a:t>内部环境整洁，应有适老化设施和无障碍设施;</a:t>
            </a:r>
            <a:r>
              <a:rPr lang="zh-CN" altLang="en-US">
                <a:sym typeface="+mn-ea"/>
              </a:rPr>
              <a:t>院内地面防滑、无反光，设置有无障碍卫生间，门宽应当适宜轮椅进出; 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◆有适宜老年患者的</a:t>
            </a:r>
            <a:r>
              <a:rPr lang="zh-CN" altLang="en-US">
                <a:sym typeface="+mn-ea"/>
              </a:rPr>
              <a:t>病房，病房中应当配有时钟和提示板，温、湿度适中，家具稳固，</a:t>
            </a:r>
            <a:r>
              <a:rPr lang="zh-CN" altLang="en-US">
                <a:sym typeface="+mn-ea"/>
              </a:rPr>
              <a:t>温馨整洁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defTabSz="685165"/>
            <a:r>
              <a:rPr lang="zh-CN" altLang="en-US" dirty="0"/>
              <a:t>解决老年人就医困难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18675" y="334645"/>
            <a:ext cx="1734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0695" y="1870075"/>
            <a:ext cx="1059053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marR="0" lvl="0" indent="0" algn="l" defTabSz="914400" rtl="0" eaLnBrk="0" fontAlgn="base" hangingPunc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b="1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          </a:t>
            </a:r>
            <a:r>
              <a:rPr lang="zh-CN" altLang="en-US" b="1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我国已经步入了老龄化社会，这就预示着解决老年人的就医难问题尤为重要，在全面推行数字化、电子化、智能化互动平台的同时，保留传统就医方式，彰显了文明中国的包容和关爱，也是创建文明中国的必经之路。</a:t>
            </a:r>
            <a:r>
              <a:rPr lang="zh-CN" altLang="en-US" b="1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所谓“健康所系，性命相托”，正是医务职业的最好写照，我们能否如社会公众所愿成为维护人类生命和健康的“白衣天使”，其敬业精神和职业道德是首要因素。对老年患者的人文关怀、友善氛围、便捷环境，不仅有效地消除老年患者由陌生环境带来的紧张焦虑心理，也使医务人员在工作实践中充满自信心、自尊心、责任心。</a:t>
            </a:r>
            <a:r>
              <a:rPr lang="zh-CN" altLang="en-US" b="1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培训</a:t>
            </a:r>
            <a:r>
              <a:rPr lang="zh-CN" altLang="en-US" b="1" kern="0" noProof="0" dirty="0">
                <a:ln>
                  <a:noFill/>
                </a:ln>
                <a:solidFill>
                  <a:srgbClr val="5294BA"/>
                </a:solidFill>
                <a:effectLst/>
                <a:uLnTx/>
                <a:uFillTx/>
                <a:sym typeface="+mn-ea"/>
              </a:rPr>
              <a:t>的结束是行动的开始，让我们全体医务人员从心出发，从我做起，为老年患者创建一个良好的就医环境。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194300" y="952500"/>
            <a:ext cx="2921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5294BA"/>
                </a:solidFill>
                <a:latin typeface="+mj-ea"/>
                <a:ea typeface="+mj-ea"/>
                <a:cs typeface="+mj-ea"/>
              </a:rPr>
              <a:t>结  束  语</a:t>
            </a:r>
            <a:endParaRPr lang="zh-CN" altLang="en-US" sz="3200" b="1">
              <a:solidFill>
                <a:srgbClr val="5294BA"/>
              </a:solidFill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3" b="11760"/>
          <a:stretch>
            <a:fillRect/>
          </a:stretch>
        </p:blipFill>
        <p:spPr>
          <a:xfrm>
            <a:off x="0" y="0"/>
            <a:ext cx="12192000" cy="471696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53" y="4500757"/>
            <a:ext cx="12192000" cy="11875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53" y="4619511"/>
            <a:ext cx="12192000" cy="2238489"/>
          </a:xfrm>
          <a:prstGeom prst="rect">
            <a:avLst/>
          </a:prstGeom>
          <a:solidFill>
            <a:srgbClr val="529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951823" y="4831725"/>
            <a:ext cx="428835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500" b="1" spc="5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谢谢聆听</a:t>
            </a:r>
            <a:endParaRPr lang="zh-CN" altLang="en-US" sz="7500" b="1" spc="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28"/>
          <p:cNvSpPr txBox="1"/>
          <p:nvPr/>
        </p:nvSpPr>
        <p:spPr>
          <a:xfrm>
            <a:off x="3836829" y="6092409"/>
            <a:ext cx="451866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21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ea"/>
              </a:rPr>
              <a:t>[  </a:t>
            </a:r>
            <a:r>
              <a:rPr lang="zh-CN" altLang="en-US" sz="21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ea"/>
              </a:rPr>
              <a:t>仁爱  </a:t>
            </a:r>
            <a:r>
              <a:rPr lang="en-US" altLang="zh-CN" sz="21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ea"/>
              </a:rPr>
              <a:t>]     [  </a:t>
            </a:r>
            <a:r>
              <a:rPr lang="zh-CN" altLang="en-US" sz="21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ea"/>
              </a:rPr>
              <a:t>敬业</a:t>
            </a:r>
            <a:r>
              <a:rPr lang="zh-CN" altLang="en-US" sz="21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ea"/>
              </a:rPr>
              <a:t>  </a:t>
            </a:r>
            <a:r>
              <a:rPr lang="en-US" altLang="zh-CN" sz="21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ea"/>
              </a:rPr>
              <a:t>]     </a:t>
            </a:r>
            <a:r>
              <a:rPr lang="en-US" altLang="zh-CN" sz="21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ea"/>
              </a:rPr>
              <a:t>[   </a:t>
            </a:r>
            <a:r>
              <a:rPr lang="zh-CN" altLang="en-US" sz="21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ea"/>
              </a:rPr>
              <a:t>务实</a:t>
            </a:r>
            <a:r>
              <a:rPr lang="zh-CN" altLang="en-US" sz="21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ea"/>
              </a:rPr>
              <a:t>   </a:t>
            </a:r>
            <a:r>
              <a:rPr lang="en-US" altLang="zh-CN" sz="21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ea"/>
              </a:rPr>
              <a:t>]     [  </a:t>
            </a:r>
            <a:r>
              <a:rPr lang="zh-CN" altLang="en-US" sz="21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ea"/>
              </a:rPr>
              <a:t>进取</a:t>
            </a:r>
            <a:r>
              <a:rPr lang="zh-CN" altLang="en-US" sz="21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ea"/>
              </a:rPr>
              <a:t> </a:t>
            </a:r>
            <a:r>
              <a:rPr lang="en-US" altLang="zh-CN" sz="21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ea"/>
              </a:rPr>
              <a:t>  </a:t>
            </a:r>
            <a:r>
              <a:rPr lang="en-US" altLang="zh-CN" sz="21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  <a:cs typeface="+mn-ea"/>
              </a:rPr>
              <a:t>]  </a:t>
            </a:r>
            <a:endParaRPr lang="zh-CN" altLang="en-US" sz="21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99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defTabSz="685165"/>
            <a:r>
              <a:rPr>
                <a:sym typeface="+mn-ea"/>
              </a:rPr>
              <a:t>为何要开展老年人就医服务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84715" y="334645"/>
            <a:ext cx="16687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 Placeholder 3"/>
          <p:cNvSpPr txBox="1"/>
          <p:nvPr/>
        </p:nvSpPr>
        <p:spPr>
          <a:xfrm>
            <a:off x="10321056" y="2423452"/>
            <a:ext cx="1870945" cy="5539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sz="300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 pitchFamily="34" charset="0"/>
                <a:sym typeface="Arial" panose="020B0604020202020204" pitchFamily="34" charset="0"/>
              </a:rPr>
              <a:t>输入文字</a:t>
            </a:r>
            <a:endParaRPr lang="id-ID" sz="3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6740" y="958850"/>
            <a:ext cx="5453380" cy="5569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r>
              <a:rPr lang="zh-CN" altLang="en-US" sz="20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随着人民健康水平不断提升，人口老龄化程度也在逐步加深。到2040年，我国的老年人口预计接近4亿，将成为世界第一老年人口大国。老年患者因年老体衰、多病共存，治疗和护理较为复杂，需要涵盖医疗、社会、心理的全面照护和管理。如何为老年人提供高质量的健康保障，已成了医院重点关注的问题之一。</a:t>
            </a:r>
            <a:endParaRPr lang="zh-CN" altLang="en-US" sz="20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endParaRPr lang="zh-CN" altLang="en-US" sz="20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endParaRPr lang="zh-CN" altLang="en-US" sz="20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r>
              <a:rPr lang="zh-CN" altLang="en-US" sz="20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特别是随着“互联网+医疗”的深入推进，预约挂号、自助缴费、健康咨询、互联网诊疗等智能化就医方式加快普及，人民群众看病就医获得感不断提升，但智能化就医方式改变也给老年人就医带来了新的困惑。</a:t>
            </a:r>
            <a:endParaRPr lang="zh-CN" altLang="en-US" sz="20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endParaRPr lang="zh-CN" altLang="en-US" sz="20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endParaRPr lang="zh-CN" altLang="en-US" sz="20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endParaRPr lang="zh-CN" altLang="en-US"/>
          </a:p>
        </p:txBody>
      </p:sp>
      <p:sp>
        <p:nvSpPr>
          <p:cNvPr id="13" name="矩形 93"/>
          <p:cNvSpPr/>
          <p:nvPr/>
        </p:nvSpPr>
        <p:spPr>
          <a:xfrm>
            <a:off x="460375" y="1103630"/>
            <a:ext cx="325755" cy="316865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5294B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0666" tIns="50333" rIns="100666" bIns="50333"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30" b="0" i="0" u="none" strike="noStrike" kern="0" cap="none" spc="0" normalizeH="0" baseline="0" noProof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93"/>
          <p:cNvSpPr/>
          <p:nvPr/>
        </p:nvSpPr>
        <p:spPr>
          <a:xfrm rot="10800000">
            <a:off x="5540663" y="5618981"/>
            <a:ext cx="317061" cy="317176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5294B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0666" tIns="50333" rIns="100666" bIns="50333"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30" b="0" i="0" u="none" strike="noStrike" kern="0" cap="none" spc="0" normalizeH="0" baseline="0" noProof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190" y="1209040"/>
            <a:ext cx="3862070" cy="2511425"/>
          </a:xfrm>
          <a:prstGeom prst="rect">
            <a:avLst/>
          </a:prstGeom>
        </p:spPr>
      </p:pic>
      <p:sp>
        <p:nvSpPr>
          <p:cNvPr id="50" name="Text Placeholder 8"/>
          <p:cNvSpPr txBox="1"/>
          <p:nvPr/>
        </p:nvSpPr>
        <p:spPr>
          <a:xfrm>
            <a:off x="7922895" y="3979545"/>
            <a:ext cx="5170170" cy="2153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marL="36195" algn="l" fontAlgn="auto">
              <a:lnSpc>
                <a:spcPct val="200000"/>
              </a:lnSpc>
            </a:pPr>
            <a:r>
              <a:rPr lang="en-US" altLang="zh-CN" sz="1000" spc="1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Arial" panose="020B0604020202020204" pitchFamily="34" charset="0"/>
              </a:rPr>
              <a:t>二维码、线上预约、无接触支付……</a:t>
            </a:r>
            <a:endParaRPr lang="en-US" altLang="zh-CN" sz="1000" spc="100" dirty="0">
              <a:solidFill>
                <a:schemeClr val="tx1">
                  <a:lumMod val="65000"/>
                  <a:lumOff val="35000"/>
                </a:schemeClr>
              </a:solidFill>
              <a:uFillTx/>
              <a:sym typeface="Arial" panose="020B0604020202020204" pitchFamily="34" charset="0"/>
            </a:endParaRPr>
          </a:p>
          <a:p>
            <a:pPr marL="36195" algn="l" fontAlgn="auto">
              <a:lnSpc>
                <a:spcPct val="200000"/>
              </a:lnSpc>
            </a:pPr>
            <a:r>
              <a:rPr lang="zh-CN" altLang="en-US" sz="1000" spc="1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Arial" panose="020B0604020202020204" pitchFamily="34" charset="0"/>
              </a:rPr>
              <a:t>我们如今的生活正在被</a:t>
            </a:r>
            <a:endParaRPr lang="zh-CN" altLang="en-US" sz="1000" spc="100" dirty="0">
              <a:solidFill>
                <a:schemeClr val="tx1">
                  <a:lumMod val="65000"/>
                  <a:lumOff val="35000"/>
                </a:schemeClr>
              </a:solidFill>
              <a:uFillTx/>
              <a:sym typeface="Arial" panose="020B0604020202020204" pitchFamily="34" charset="0"/>
            </a:endParaRPr>
          </a:p>
          <a:p>
            <a:pPr marL="36195" algn="l" fontAlgn="auto">
              <a:lnSpc>
                <a:spcPct val="200000"/>
              </a:lnSpc>
            </a:pPr>
            <a:r>
              <a:rPr lang="zh-CN" altLang="en-US" sz="1000" spc="1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Arial" panose="020B0604020202020204" pitchFamily="34" charset="0"/>
              </a:rPr>
              <a:t>现代数字信息技术深刻地改变着</a:t>
            </a:r>
            <a:endParaRPr lang="zh-CN" altLang="en-US" sz="1000" spc="100" dirty="0">
              <a:solidFill>
                <a:schemeClr val="tx1">
                  <a:lumMod val="65000"/>
                  <a:lumOff val="35000"/>
                </a:schemeClr>
              </a:solidFill>
              <a:uFillTx/>
              <a:sym typeface="Arial" panose="020B0604020202020204" pitchFamily="34" charset="0"/>
            </a:endParaRPr>
          </a:p>
          <a:p>
            <a:pPr marL="36195" algn="l" fontAlgn="auto">
              <a:lnSpc>
                <a:spcPct val="200000"/>
              </a:lnSpc>
            </a:pPr>
            <a:r>
              <a:rPr lang="zh-CN" altLang="en-US" sz="1000" spc="1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Arial" panose="020B0604020202020204" pitchFamily="34" charset="0"/>
              </a:rPr>
              <a:t>但与此同时，另一个问题出现了</a:t>
            </a:r>
            <a:endParaRPr lang="zh-CN" altLang="en-US" sz="1000" spc="100" dirty="0">
              <a:solidFill>
                <a:schemeClr val="tx1">
                  <a:lumMod val="65000"/>
                  <a:lumOff val="35000"/>
                </a:schemeClr>
              </a:solidFill>
              <a:uFillTx/>
              <a:sym typeface="Arial" panose="020B0604020202020204" pitchFamily="34" charset="0"/>
            </a:endParaRPr>
          </a:p>
          <a:p>
            <a:pPr marL="36195" algn="l" fontAlgn="auto">
              <a:lnSpc>
                <a:spcPct val="200000"/>
              </a:lnSpc>
            </a:pPr>
            <a:r>
              <a:rPr lang="zh-CN" altLang="en-US" sz="1000" spc="1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Arial" panose="020B0604020202020204" pitchFamily="34" charset="0"/>
              </a:rPr>
              <a:t>迈向数字时代的路途中</a:t>
            </a:r>
            <a:endParaRPr lang="zh-CN" altLang="en-US" sz="1000" spc="100" dirty="0">
              <a:solidFill>
                <a:schemeClr val="tx1">
                  <a:lumMod val="65000"/>
                  <a:lumOff val="35000"/>
                </a:schemeClr>
              </a:solidFill>
              <a:uFillTx/>
              <a:sym typeface="Arial" panose="020B0604020202020204" pitchFamily="34" charset="0"/>
            </a:endParaRPr>
          </a:p>
          <a:p>
            <a:pPr marL="36195" algn="l" fontAlgn="auto">
              <a:lnSpc>
                <a:spcPct val="200000"/>
              </a:lnSpc>
            </a:pPr>
            <a:r>
              <a:rPr lang="zh-CN" altLang="en-US" sz="1000" spc="1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Arial" panose="020B0604020202020204" pitchFamily="34" charset="0"/>
              </a:rPr>
              <a:t>老年人似乎被落下了</a:t>
            </a:r>
            <a:endParaRPr lang="zh-CN" altLang="en-US" sz="1000" spc="100" dirty="0">
              <a:solidFill>
                <a:schemeClr val="tx1">
                  <a:lumMod val="65000"/>
                  <a:lumOff val="35000"/>
                </a:schemeClr>
              </a:solidFill>
              <a:uFillTx/>
              <a:sym typeface="Arial" panose="020B0604020202020204" pitchFamily="34" charset="0"/>
            </a:endParaRPr>
          </a:p>
          <a:p>
            <a:pPr marL="36195" algn="l" fontAlgn="auto">
              <a:lnSpc>
                <a:spcPct val="200000"/>
              </a:lnSpc>
            </a:pPr>
            <a:r>
              <a:rPr lang="zh-CN" altLang="en-US" sz="1000" spc="1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sym typeface="Arial" panose="020B0604020202020204" pitchFamily="34" charset="0"/>
              </a:rPr>
              <a:t>老年人就医出现新问题</a:t>
            </a:r>
            <a:endParaRPr lang="zh-CN" altLang="en-US" sz="1000" spc="100" dirty="0">
              <a:solidFill>
                <a:schemeClr val="tx1">
                  <a:lumMod val="65000"/>
                  <a:lumOff val="35000"/>
                </a:schemeClr>
              </a:solidFill>
              <a:uFillTx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 build="p"/>
      <p:bldP spid="13" grpId="0" bldLvl="0" animBg="1"/>
      <p:bldP spid="14" grpId="0" bldLvl="0" animBg="1"/>
      <p:bldP spid="5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defTabSz="685165"/>
            <a:r>
              <a:rPr lang="zh-CN" altLang="en-US" dirty="0"/>
              <a:t>为何要开展老年人就医服务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43559" y="21593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696450" y="327660"/>
            <a:ext cx="1757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56680" y="933450"/>
            <a:ext cx="5320665" cy="5754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      </a:t>
            </a: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面对老龄化在医疗方面的问题，</a:t>
            </a: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国家积极应对，在党的十九届五中全会关于“全面推进健康中国建设，实施积极应对人口老龄化国家战略”要求，以维护老年人健康权益为中心，以满足老年人健康服务需求为导向，大力开展建设老年友善医疗机构工作，努力提升老年人健康水平和获得感，实现健康老龄化。</a:t>
            </a:r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      </a:t>
            </a: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针对老年人在运用智能技术就医方面遇到的突出困难，维护老年人健康权益，便利老年人就医 ，切实增强老年人看病就医获得感、幸福感、安全感，四川将便利老年人就医纳入四川省卫生健康委为民办实事工作中，组织制定了《四川省便利老年人就医实施方案》。</a:t>
            </a:r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     </a:t>
            </a:r>
            <a:r>
              <a:rPr lang="zh-CN" altLang="en-US" sz="16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《方案》明确了四川便利老年人就医工作的具体工作目标，出台了增设快速预检通道、开通多渠道挂号服务、全面落实老年优先服务等十一方面的重点任务。</a:t>
            </a:r>
            <a:endParaRPr lang="zh-CN" altLang="en-US" sz="16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  <a:sym typeface="+mn-ea"/>
            </a:endParaRPr>
          </a:p>
        </p:txBody>
      </p:sp>
      <p:pic>
        <p:nvPicPr>
          <p:cNvPr id="6" name="图片 5" descr="微信图片_202107091602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" y="1911985"/>
            <a:ext cx="5396230" cy="47758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8180" y="1024255"/>
            <a:ext cx="56197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  <a:sym typeface="+mn-ea"/>
              </a:rPr>
              <a:t>1月8日，国家卫生健康委员会发布《关于做好方便老年人在基层医疗卫生机构看病就医有关工作的通知》。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5020" y="4593590"/>
            <a:ext cx="1423035" cy="1947545"/>
          </a:xfrm>
          <a:prstGeom prst="rect">
            <a:avLst/>
          </a:prstGeom>
        </p:spPr>
      </p:pic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defTabSz="685165"/>
            <a:r>
              <a:rPr>
                <a:sym typeface="+mn-ea"/>
              </a:rPr>
              <a:t>为何开展老年人就医服务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32129" y="20577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18675" y="334645"/>
            <a:ext cx="1734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65" y="4592955"/>
            <a:ext cx="1381125" cy="19475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170" y="4593590"/>
            <a:ext cx="1426845" cy="19469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303645" y="1067435"/>
            <a:ext cx="5092700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200000"/>
              </a:lnSpc>
              <a:spcAft>
                <a:spcPts val="1200"/>
              </a:spcAft>
            </a:pPr>
            <a:r>
              <a:rPr lang="en-US" altLang="zh-CN"/>
              <a:t>        </a:t>
            </a:r>
            <a:r>
              <a:rPr lang="en-US" altLang="zh-CN" sz="1600"/>
              <a:t>  2021</a:t>
            </a:r>
            <a:r>
              <a:rPr lang="zh-CN" altLang="en-US" sz="1600"/>
              <a:t>年</a:t>
            </a:r>
            <a:r>
              <a:rPr lang="en-US" altLang="zh-CN" sz="1600"/>
              <a:t>3</a:t>
            </a:r>
            <a:r>
              <a:rPr lang="zh-CN" altLang="en-US" sz="1600"/>
              <a:t>月</a:t>
            </a:r>
            <a:r>
              <a:rPr lang="en-US" altLang="zh-CN" sz="1600"/>
              <a:t>7</a:t>
            </a:r>
            <a:r>
              <a:rPr lang="zh-CN" altLang="en-US" sz="1600"/>
              <a:t>日，王西云院长签发了关于创建“四川省老年友善医疗机构”工作实施方案，要求将老年友善医院相关知识列为岗前培训内容。构建老年友善文化，将尊老、爱老、护老的老年友善工作常态化。要加强老年医学科建设暨老年医学专业人才培养，提高自身服务能力和水平，改善老年患者的就医流程，改善老年患者就医环境，提升老年患者看病就医满意度。</a:t>
            </a:r>
            <a:r>
              <a:rPr lang="zh-CN" altLang="en-US" sz="1600">
                <a:sym typeface="+mn-ea"/>
              </a:rPr>
              <a:t>保障老年人合法权益，弘扬中华民族敬老助老美德，推动建设老年友好社会。</a:t>
            </a:r>
            <a:endParaRPr lang="zh-CN" altLang="en-US" sz="1600"/>
          </a:p>
        </p:txBody>
      </p:sp>
      <p:pic>
        <p:nvPicPr>
          <p:cNvPr id="2" name="图片 1" descr="启动会0.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995" y="1067435"/>
            <a:ext cx="4859020" cy="3494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8025" y="4592955"/>
            <a:ext cx="1405890" cy="1948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" b="11275"/>
          <a:stretch>
            <a:fillRect/>
          </a:stretch>
        </p:blipFill>
        <p:spPr>
          <a:xfrm>
            <a:off x="-2" y="0"/>
            <a:ext cx="12192001" cy="482687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158587" y="3234210"/>
            <a:ext cx="5516739" cy="2756869"/>
          </a:xfrm>
          <a:prstGeom prst="rect">
            <a:avLst/>
          </a:prstGeom>
          <a:solidFill>
            <a:srgbClr val="6AA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8024330" y="2579789"/>
            <a:ext cx="1633322" cy="1633913"/>
            <a:chOff x="1399488" y="1373932"/>
            <a:chExt cx="1225151" cy="1225151"/>
          </a:xfrm>
        </p:grpSpPr>
        <p:sp>
          <p:nvSpPr>
            <p:cNvPr id="19" name="椭圆 18"/>
            <p:cNvSpPr/>
            <p:nvPr/>
          </p:nvSpPr>
          <p:spPr>
            <a:xfrm>
              <a:off x="1399488" y="1373932"/>
              <a:ext cx="1225151" cy="12251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srgbClr val="4C86A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435178" y="1707654"/>
              <a:ext cx="1138386" cy="6223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rgbClr val="4C86AE"/>
                  </a:solidFill>
                  <a:latin typeface="Impact" panose="020B0806030902050204" pitchFamily="34" charset="0"/>
                </a:rPr>
                <a:t>Part2</a:t>
              </a:r>
              <a:endParaRPr lang="zh-CN" altLang="en-US" sz="4800" dirty="0">
                <a:solidFill>
                  <a:srgbClr val="4C86A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765925" y="4623435"/>
            <a:ext cx="4483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医院老年友善服务理念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6700" y="5464810"/>
            <a:ext cx="536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敬老从心开始|助老从我做起</a:t>
            </a:r>
            <a:endParaRPr lang="zh-CN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43559" y="21593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696450" y="327660"/>
            <a:ext cx="1757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75360" y="127635"/>
            <a:ext cx="8418195" cy="537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敬老从心开始|助老从我做起</a:t>
            </a:r>
            <a:endParaRPr lang="zh-CN" altLang="en-US" sz="29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63640" y="1240790"/>
            <a:ext cx="5189855" cy="4823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  <a:buClrTx/>
              <a:buSzTx/>
              <a:buFontTx/>
            </a:pPr>
            <a:r>
              <a:rPr lang="en-US" altLang="zh-CN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      </a:t>
            </a: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关爱老人既是中华民族的传统美德，也是人类进步科学发展的前提，只有人类的思想纯正了社会才能健康的发展，所以关爱老人并不单单是一个家庭、一个孩子的事，而是需要一个社会、一个国家共同努力。</a:t>
            </a:r>
            <a:endParaRPr lang="zh-CN" altLang="en-US" sz="17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algn="just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 </a:t>
            </a:r>
            <a:r>
              <a:rPr lang="en-US" altLang="zh-CN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    </a:t>
            </a: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关爱老人，就要敬重老人，尊重老人的思维方式和自主选择，要提供更多的便利使老人感受到关爱。特别是医疗健康，解决老年人的就医需求和就医困难，让老年人在就医时感受服务的便捷、人格受到尊重，需要全体医护人员将老年友善服务内化于心，外化于行，把尊老、爱老、助老、敬老的美德体现在各项医疗服务工作中，共同努力创建</a:t>
            </a:r>
            <a:r>
              <a:rPr lang="en-US" altLang="zh-CN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“</a:t>
            </a: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老年友善服务</a:t>
            </a:r>
            <a:r>
              <a:rPr lang="en-US" altLang="zh-CN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”</a:t>
            </a:r>
            <a:r>
              <a:rPr lang="zh-CN" altLang="en-US" sz="1700">
                <a:latin typeface="方正楷体简体" panose="03000509000000000000" charset="-122"/>
                <a:ea typeface="方正楷体简体" panose="03000509000000000000" charset="-122"/>
                <a:cs typeface="方正楷体简体" panose="03000509000000000000" charset="-122"/>
              </a:rPr>
              <a:t>医疗机构。</a:t>
            </a:r>
            <a:endParaRPr lang="zh-CN" altLang="en-US" sz="1700"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35" y="1646555"/>
            <a:ext cx="5723255" cy="3823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913908" y="231183"/>
            <a:ext cx="7862006" cy="44077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defTabSz="685165"/>
            <a:r>
              <a:rPr>
                <a:sym typeface="+mn-ea"/>
              </a:rPr>
              <a:t>敬老从心开始|助老从我做起</a:t>
            </a:r>
            <a:endParaRPr lang="zh-CN" altLang="en-US" dirty="0"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975435" y="746726"/>
            <a:ext cx="10477873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43559" y="215937"/>
            <a:ext cx="527931" cy="528122"/>
            <a:chOff x="406574" y="236732"/>
            <a:chExt cx="612048" cy="593261"/>
          </a:xfrm>
        </p:grpSpPr>
        <p:sp>
          <p:nvSpPr>
            <p:cNvPr id="35" name="矩形 34"/>
            <p:cNvSpPr/>
            <p:nvPr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6AA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696450" y="327660"/>
            <a:ext cx="1757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中江县中医医院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Text Placeholder 8"/>
          <p:cNvSpPr txBox="1"/>
          <p:nvPr/>
        </p:nvSpPr>
        <p:spPr>
          <a:xfrm>
            <a:off x="4840605" y="1615440"/>
            <a:ext cx="6437630" cy="4154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marL="377825" marR="0" lvl="0" indent="0" algn="just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kern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       </a:t>
            </a:r>
            <a:r>
              <a:rPr lang="en-US" altLang="zh-CN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“</a:t>
            </a:r>
            <a:r>
              <a:rPr lang="zh-CN" altLang="en-US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老年友善服务</a:t>
            </a:r>
            <a:r>
              <a:rPr lang="en-US" altLang="zh-CN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”</a:t>
            </a:r>
            <a:r>
              <a:rPr lang="zh-CN" altLang="en-US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，不是某一个人或者某一个部门去完成的任务，它需要全院每一个员工，发自内心的关爱老年患者，在各自的岗位上，各部门、各科室应协同合作，促进医院完善相关制度措施，优化老年人就医流程，提供老年友善服务，加快解决老年人在就医服务中运用智能技术遇到的困难，弘扬中华民族敬老、助老美德，推动建设老年友好社会。</a:t>
            </a:r>
            <a:endParaRPr lang="zh-CN" altLang="en-US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377825" marR="0" lvl="0" indent="0" algn="l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b="0" i="0" u="none" strike="noStrike" cap="none" spc="0" normalizeH="0" baseline="0">
              <a:solidFill>
                <a:schemeClr val="tx1"/>
              </a:solidFill>
              <a:latin typeface="方正楷体简体" panose="03000509000000000000" charset="-122"/>
              <a:ea typeface="方正楷体简体" panose="03000509000000000000" charset="-122"/>
              <a:cs typeface="方正楷体简体" panose="03000509000000000000" charset="-122"/>
            </a:endParaRPr>
          </a:p>
          <a:p>
            <a:pPr marL="377825" marR="0" lvl="0" indent="0" algn="l" defTabSz="914400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en-US" kern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 </a:t>
            </a:r>
            <a:r>
              <a:rPr lang="en-US" altLang="zh-CN" kern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    </a:t>
            </a:r>
            <a:r>
              <a:rPr lang="en-US" altLang="zh-CN" sz="1600" kern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  <a:endParaRPr lang="zh-CN" altLang="en-US" sz="1600" kern="0" spc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120650"/>
            <a:ext cx="671830" cy="6610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87145" y="959485"/>
            <a:ext cx="2800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294BA"/>
                </a:solidFill>
              </a:rPr>
              <a:t>“</a:t>
            </a:r>
            <a:r>
              <a:rPr lang="zh-CN" altLang="en-US" b="1">
                <a:solidFill>
                  <a:srgbClr val="5294BA"/>
                </a:solidFill>
              </a:rPr>
              <a:t>友善服务</a:t>
            </a:r>
            <a:r>
              <a:rPr lang="en-US" altLang="zh-CN" b="1">
                <a:solidFill>
                  <a:srgbClr val="5294BA"/>
                </a:solidFill>
              </a:rPr>
              <a:t>”</a:t>
            </a:r>
            <a:r>
              <a:rPr lang="zh-CN" altLang="en-US" b="1">
                <a:solidFill>
                  <a:srgbClr val="5294BA"/>
                </a:solidFill>
              </a:rPr>
              <a:t>要有集体意识</a:t>
            </a:r>
            <a:endParaRPr lang="zh-CN" altLang="en-US" b="1">
              <a:solidFill>
                <a:srgbClr val="5294BA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35" y="1615440"/>
            <a:ext cx="4153535" cy="4267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0" grpId="0" uiExpand="1" build="p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MH" val="20160217203636"/>
  <p:tag name="MH_LIBRARY" val="GRAPHIC"/>
  <p:tag name="MH_TYPE" val="Picture"/>
  <p:tag name="MH_ORDER" val="3"/>
</p:tagLst>
</file>

<file path=ppt/theme/theme1.xml><?xml version="1.0" encoding="utf-8"?>
<a:theme xmlns:a="http://schemas.openxmlformats.org/drawingml/2006/main" name="Office 主题">
  <a:themeElements>
    <a:clrScheme name="自定义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294BA"/>
      </a:accent1>
      <a:accent2>
        <a:srgbClr val="7F7F7F"/>
      </a:accent2>
      <a:accent3>
        <a:srgbClr val="5294BA"/>
      </a:accent3>
      <a:accent4>
        <a:srgbClr val="70A7C6"/>
      </a:accent4>
      <a:accent5>
        <a:srgbClr val="7F7F7F"/>
      </a:accent5>
      <a:accent6>
        <a:srgbClr val="1F497D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8148</Words>
  <Application>WPS 演示</Application>
  <PresentationFormat>宽屏</PresentationFormat>
  <Paragraphs>471</Paragraphs>
  <Slides>37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8" baseType="lpstr">
      <vt:lpstr>Arial</vt:lpstr>
      <vt:lpstr>宋体</vt:lpstr>
      <vt:lpstr>Wingdings</vt:lpstr>
      <vt:lpstr>微软雅黑</vt:lpstr>
      <vt:lpstr>Impact</vt:lpstr>
      <vt:lpstr>汉仪圆叠体简</vt:lpstr>
      <vt:lpstr>Open Sans Light</vt:lpstr>
      <vt:lpstr>Segoe Print</vt:lpstr>
      <vt:lpstr>方正楷体简体</vt:lpstr>
      <vt:lpstr>Calibri</vt:lpstr>
      <vt:lpstr>Arial Unicode MS</vt:lpstr>
      <vt:lpstr>Calibri Light</vt:lpstr>
      <vt:lpstr>Arial</vt:lpstr>
      <vt:lpstr>华文中宋</vt:lpstr>
      <vt:lpstr>Segoe UI Semilight</vt:lpstr>
      <vt:lpstr>Segoe UI</vt:lpstr>
      <vt:lpstr>微软雅黑 Light</vt:lpstr>
      <vt:lpstr>Wingdings</vt:lpstr>
      <vt:lpstr>Helvetica</vt:lpstr>
      <vt:lpstr>SimSun-ExtB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</dc:title>
  <dc:creator>user</dc:creator>
  <cp:lastModifiedBy> ...... </cp:lastModifiedBy>
  <cp:revision>153</cp:revision>
  <dcterms:created xsi:type="dcterms:W3CDTF">2017-03-12T05:14:00Z</dcterms:created>
  <dcterms:modified xsi:type="dcterms:W3CDTF">2021-09-09T09:06:04Z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SaveFontToCloudKey">
    <vt:lpwstr>250075005_cloud</vt:lpwstr>
  </property>
  <property fmtid="{D5CDD505-2E9C-101B-9397-08002B2CF9AE}" pid="4" name="ICV">
    <vt:lpwstr>219BCCD1B9104ECE89D7EF1B39688659</vt:lpwstr>
  </property>
</Properties>
</file>